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41"/>
  </p:notesMasterIdLst>
  <p:handoutMasterIdLst>
    <p:handoutMasterId r:id="rId42"/>
  </p:handoutMasterIdLst>
  <p:sldIdLst>
    <p:sldId id="1860" r:id="rId2"/>
    <p:sldId id="1908" r:id="rId3"/>
    <p:sldId id="1943" r:id="rId4"/>
    <p:sldId id="1944" r:id="rId5"/>
    <p:sldId id="1945" r:id="rId6"/>
    <p:sldId id="1946" r:id="rId7"/>
    <p:sldId id="1938" r:id="rId8"/>
    <p:sldId id="1947" r:id="rId9"/>
    <p:sldId id="1948" r:id="rId10"/>
    <p:sldId id="1921" r:id="rId11"/>
    <p:sldId id="1917" r:id="rId12"/>
    <p:sldId id="1931" r:id="rId13"/>
    <p:sldId id="1932" r:id="rId14"/>
    <p:sldId id="1924" r:id="rId15"/>
    <p:sldId id="1925" r:id="rId16"/>
    <p:sldId id="1934" r:id="rId17"/>
    <p:sldId id="1940" r:id="rId18"/>
    <p:sldId id="1949" r:id="rId19"/>
    <p:sldId id="1950" r:id="rId20"/>
    <p:sldId id="1951" r:id="rId21"/>
    <p:sldId id="1974" r:id="rId22"/>
    <p:sldId id="1975" r:id="rId23"/>
    <p:sldId id="1976" r:id="rId24"/>
    <p:sldId id="1952" r:id="rId25"/>
    <p:sldId id="1954" r:id="rId26"/>
    <p:sldId id="1960" r:id="rId27"/>
    <p:sldId id="1961" r:id="rId28"/>
    <p:sldId id="1962" r:id="rId29"/>
    <p:sldId id="1963" r:id="rId30"/>
    <p:sldId id="1964" r:id="rId31"/>
    <p:sldId id="1965" r:id="rId32"/>
    <p:sldId id="1966" r:id="rId33"/>
    <p:sldId id="1967" r:id="rId34"/>
    <p:sldId id="1968" r:id="rId35"/>
    <p:sldId id="1969" r:id="rId36"/>
    <p:sldId id="1970" r:id="rId37"/>
    <p:sldId id="1971" r:id="rId38"/>
    <p:sldId id="1972" r:id="rId39"/>
    <p:sldId id="1973" r:id="rId40"/>
  </p:sldIdLst>
  <p:sldSz cx="9144000" cy="6858000" type="screen4x3"/>
  <p:notesSz cx="6873875" cy="1006316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99FF"/>
    <a:srgbClr val="2DD3BF"/>
    <a:srgbClr val="388853"/>
    <a:srgbClr val="BBE0E3"/>
    <a:srgbClr val="FF9933"/>
    <a:srgbClr val="000000"/>
    <a:srgbClr val="FFFF66"/>
    <a:srgbClr val="FFFF00"/>
    <a:srgbClr val="FF000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08" autoAdjust="0"/>
    <p:restoredTop sz="95587" autoAdjust="0"/>
  </p:normalViewPr>
  <p:slideViewPr>
    <p:cSldViewPr snapToObjects="1">
      <p:cViewPr>
        <p:scale>
          <a:sx n="94" d="100"/>
          <a:sy n="94" d="100"/>
        </p:scale>
        <p:origin x="1229" y="-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10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28.xml"/><Relationship Id="rId13" Type="http://schemas.openxmlformats.org/officeDocument/2006/relationships/slide" Target="slides/slide36.xml"/><Relationship Id="rId3" Type="http://schemas.openxmlformats.org/officeDocument/2006/relationships/slide" Target="slides/slide20.xml"/><Relationship Id="rId7" Type="http://schemas.openxmlformats.org/officeDocument/2006/relationships/slide" Target="slides/slide27.xml"/><Relationship Id="rId12" Type="http://schemas.openxmlformats.org/officeDocument/2006/relationships/slide" Target="slides/slide35.xml"/><Relationship Id="rId2" Type="http://schemas.openxmlformats.org/officeDocument/2006/relationships/slide" Target="slides/slide19.xml"/><Relationship Id="rId1" Type="http://schemas.openxmlformats.org/officeDocument/2006/relationships/slide" Target="slides/slide18.xml"/><Relationship Id="rId6" Type="http://schemas.openxmlformats.org/officeDocument/2006/relationships/slide" Target="slides/slide26.xml"/><Relationship Id="rId11" Type="http://schemas.openxmlformats.org/officeDocument/2006/relationships/slide" Target="slides/slide33.xml"/><Relationship Id="rId5" Type="http://schemas.openxmlformats.org/officeDocument/2006/relationships/slide" Target="slides/slide24.xml"/><Relationship Id="rId15" Type="http://schemas.openxmlformats.org/officeDocument/2006/relationships/slide" Target="slides/slide38.xml"/><Relationship Id="rId10" Type="http://schemas.openxmlformats.org/officeDocument/2006/relationships/slide" Target="slides/slide30.xml"/><Relationship Id="rId4" Type="http://schemas.openxmlformats.org/officeDocument/2006/relationships/slide" Target="slides/slide21.xml"/><Relationship Id="rId9" Type="http://schemas.openxmlformats.org/officeDocument/2006/relationships/slide" Target="slides/slide29.xml"/><Relationship Id="rId14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81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90" tIns="45894" rIns="91790" bIns="45894" numCol="1" anchor="t" anchorCtr="0" compatLnSpc="1">
            <a:prstTxWarp prst="textNoShape">
              <a:avLst/>
            </a:prstTxWarp>
          </a:bodyPr>
          <a:lstStyle>
            <a:lvl1pPr defTabSz="917575">
              <a:spcBef>
                <a:spcPct val="50000"/>
              </a:spcBef>
              <a:defRPr sz="1200" b="1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95725" y="0"/>
            <a:ext cx="29781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90" tIns="45894" rIns="91790" bIns="45894" numCol="1" anchor="t" anchorCtr="0" compatLnSpc="1">
            <a:prstTxWarp prst="textNoShape">
              <a:avLst/>
            </a:prstTxWarp>
          </a:bodyPr>
          <a:lstStyle>
            <a:lvl1pPr algn="r" defTabSz="917575">
              <a:spcBef>
                <a:spcPct val="50000"/>
              </a:spcBef>
              <a:defRPr sz="1200" b="1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78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561513"/>
            <a:ext cx="29781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90" tIns="45894" rIns="91790" bIns="45894" numCol="1" anchor="b" anchorCtr="0" compatLnSpc="1">
            <a:prstTxWarp prst="textNoShape">
              <a:avLst/>
            </a:prstTxWarp>
          </a:bodyPr>
          <a:lstStyle>
            <a:lvl1pPr defTabSz="917575">
              <a:spcBef>
                <a:spcPct val="50000"/>
              </a:spcBef>
              <a:defRPr sz="1200" b="1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78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95725" y="9561513"/>
            <a:ext cx="29781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90" tIns="45894" rIns="91790" bIns="45894" numCol="1" anchor="b" anchorCtr="0" compatLnSpc="1">
            <a:prstTxWarp prst="textNoShape">
              <a:avLst/>
            </a:prstTxWarp>
          </a:bodyPr>
          <a:lstStyle>
            <a:lvl1pPr algn="r" defTabSz="917575">
              <a:spcBef>
                <a:spcPct val="50000"/>
              </a:spcBef>
              <a:defRPr sz="1200" b="1"/>
            </a:lvl1pPr>
          </a:lstStyle>
          <a:p>
            <a:pPr>
              <a:defRPr/>
            </a:pPr>
            <a:fld id="{7D36EFF7-E46D-4B7E-8A24-2929FB1891A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356628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81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90" tIns="45894" rIns="91790" bIns="45894" numCol="1" anchor="t" anchorCtr="0" compatLnSpc="1">
            <a:prstTxWarp prst="textNoShape">
              <a:avLst/>
            </a:prstTxWarp>
          </a:bodyPr>
          <a:lstStyle>
            <a:lvl1pPr defTabSz="917575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95725" y="0"/>
            <a:ext cx="29781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90" tIns="45894" rIns="91790" bIns="45894" numCol="1" anchor="t" anchorCtr="0" compatLnSpc="1">
            <a:prstTxWarp prst="textNoShape">
              <a:avLst/>
            </a:prstTxWarp>
          </a:bodyPr>
          <a:lstStyle>
            <a:lvl1pPr algn="r" defTabSz="917575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3925" y="755650"/>
            <a:ext cx="5032375" cy="37734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5988" y="4779963"/>
            <a:ext cx="5041900" cy="452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90" tIns="45894" rIns="91790" bIns="458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561513"/>
            <a:ext cx="29781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90" tIns="45894" rIns="91790" bIns="45894" numCol="1" anchor="b" anchorCtr="0" compatLnSpc="1">
            <a:prstTxWarp prst="textNoShape">
              <a:avLst/>
            </a:prstTxWarp>
          </a:bodyPr>
          <a:lstStyle>
            <a:lvl1pPr defTabSz="917575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95725" y="9561513"/>
            <a:ext cx="29781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90" tIns="45894" rIns="91790" bIns="45894" numCol="1" anchor="b" anchorCtr="0" compatLnSpc="1">
            <a:prstTxWarp prst="textNoShape">
              <a:avLst/>
            </a:prstTxWarp>
          </a:bodyPr>
          <a:lstStyle>
            <a:lvl1pPr algn="r" defTabSz="917575">
              <a:defRPr sz="1200"/>
            </a:lvl1pPr>
          </a:lstStyle>
          <a:p>
            <a:pPr>
              <a:defRPr/>
            </a:pPr>
            <a:fld id="{80FED377-E06E-4B0E-85EC-4524A041840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083838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8763000" cy="5943600"/>
            <a:chOff x="0" y="0"/>
            <a:chExt cx="5520" cy="3744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1104" cy="30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latinLnBrk="0"/>
              <a:endParaRPr kumimoji="0" lang="ko-KR" altLang="ko-KR" sz="2400">
                <a:latin typeface="Times New Roman" pitchFamily="18" charset="0"/>
              </a:endParaRPr>
            </a:p>
          </p:txBody>
        </p:sp>
        <p:grpSp>
          <p:nvGrpSpPr>
            <p:cNvPr id="6" name="Group 4"/>
            <p:cNvGrpSpPr>
              <a:grpSpLocks/>
            </p:cNvGrpSpPr>
            <p:nvPr userDrawn="1"/>
          </p:nvGrpSpPr>
          <p:grpSpPr bwMode="auto">
            <a:xfrm>
              <a:off x="0" y="2208"/>
              <a:ext cx="5520" cy="1536"/>
              <a:chOff x="0" y="2208"/>
              <a:chExt cx="5520" cy="1536"/>
            </a:xfrm>
          </p:grpSpPr>
          <p:sp>
            <p:nvSpPr>
              <p:cNvPr id="10" name="Rectangle 5"/>
              <p:cNvSpPr>
                <a:spLocks noChangeArrowheads="1"/>
              </p:cNvSpPr>
              <p:nvPr/>
            </p:nvSpPr>
            <p:spPr bwMode="ltGray">
              <a:xfrm>
                <a:off x="624" y="2208"/>
                <a:ext cx="4896" cy="153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latinLnBrk="0"/>
                <a:endParaRPr kumimoji="0" lang="ko-KR" altLang="ko-KR" sz="2400">
                  <a:latin typeface="Times New Roman" pitchFamily="18" charset="0"/>
                </a:endParaRPr>
              </a:p>
            </p:txBody>
          </p:sp>
          <p:sp>
            <p:nvSpPr>
              <p:cNvPr id="11" name="Rectangle 6"/>
              <p:cNvSpPr>
                <a:spLocks noChangeArrowheads="1"/>
              </p:cNvSpPr>
              <p:nvPr/>
            </p:nvSpPr>
            <p:spPr bwMode="white">
              <a:xfrm>
                <a:off x="654" y="2352"/>
                <a:ext cx="4818" cy="13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latinLnBrk="0"/>
                <a:endParaRPr kumimoji="0" lang="ko-KR" altLang="ko-KR" sz="2400">
                  <a:latin typeface="Times New Roman" pitchFamily="18" charset="0"/>
                </a:endParaRPr>
              </a:p>
            </p:txBody>
          </p:sp>
          <p:sp>
            <p:nvSpPr>
              <p:cNvPr id="12" name="Line 7"/>
              <p:cNvSpPr>
                <a:spLocks noChangeShapeType="1"/>
              </p:cNvSpPr>
              <p:nvPr/>
            </p:nvSpPr>
            <p:spPr bwMode="auto">
              <a:xfrm>
                <a:off x="0" y="3072"/>
                <a:ext cx="624" cy="0"/>
              </a:xfrm>
              <a:prstGeom prst="line">
                <a:avLst/>
              </a:prstGeom>
              <a:noFill/>
              <a:ln w="5080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7" name="Group 8"/>
            <p:cNvGrpSpPr>
              <a:grpSpLocks/>
            </p:cNvGrpSpPr>
            <p:nvPr userDrawn="1"/>
          </p:nvGrpSpPr>
          <p:grpSpPr bwMode="auto">
            <a:xfrm>
              <a:off x="400" y="336"/>
              <a:ext cx="5088" cy="192"/>
              <a:chOff x="400" y="336"/>
              <a:chExt cx="5088" cy="192"/>
            </a:xfrm>
          </p:grpSpPr>
          <p:sp>
            <p:nvSpPr>
              <p:cNvPr id="8" name="Rectangle 9"/>
              <p:cNvSpPr>
                <a:spLocks noChangeArrowheads="1"/>
              </p:cNvSpPr>
              <p:nvPr/>
            </p:nvSpPr>
            <p:spPr bwMode="auto">
              <a:xfrm>
                <a:off x="3952" y="336"/>
                <a:ext cx="1536" cy="19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latinLnBrk="0"/>
                <a:endParaRPr kumimoji="0" lang="ko-KR" altLang="ko-KR" sz="2400">
                  <a:latin typeface="Times New Roman" pitchFamily="18" charset="0"/>
                </a:endParaRPr>
              </a:p>
            </p:txBody>
          </p:sp>
          <p:sp>
            <p:nvSpPr>
              <p:cNvPr id="9" name="Line 10"/>
              <p:cNvSpPr>
                <a:spLocks noChangeShapeType="1"/>
              </p:cNvSpPr>
              <p:nvPr/>
            </p:nvSpPr>
            <p:spPr bwMode="auto">
              <a:xfrm>
                <a:off x="400" y="432"/>
                <a:ext cx="5088" cy="0"/>
              </a:xfrm>
              <a:prstGeom prst="line">
                <a:avLst/>
              </a:prstGeom>
              <a:noFill/>
              <a:ln w="44450">
                <a:solidFill>
                  <a:schemeClr val="bg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3565579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2057400" y="1143000"/>
            <a:ext cx="6629400" cy="2209800"/>
          </a:xfrm>
        </p:spPr>
        <p:txBody>
          <a:bodyPr/>
          <a:lstStyle>
            <a:lvl1pPr>
              <a:defRPr sz="4000">
                <a:latin typeface="Verdana" pitchFamily="34" charset="0"/>
              </a:defRPr>
            </a:lvl1pPr>
          </a:lstStyle>
          <a:p>
            <a:pPr lvl="0"/>
            <a:r>
              <a:rPr lang="ko-KR" altLang="en-US" noProof="0" smtClean="0"/>
              <a:t>마스터 제목 스타일 편집</a:t>
            </a:r>
          </a:p>
        </p:txBody>
      </p:sp>
      <p:sp>
        <p:nvSpPr>
          <p:cNvPr id="3565580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62400"/>
            <a:ext cx="6858000" cy="1600200"/>
          </a:xfrm>
        </p:spPr>
        <p:txBody>
          <a:bodyPr anchor="ctr"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ko-KR" altLang="en-US" noProof="0" smtClean="0"/>
              <a:t>마스터 부제목 스타일 편집</a:t>
            </a:r>
          </a:p>
        </p:txBody>
      </p:sp>
      <p:sp>
        <p:nvSpPr>
          <p:cNvPr id="13" name="Rectangle 13"/>
          <p:cNvSpPr>
            <a:spLocks noGrp="1" noChangeArrowheads="1"/>
          </p:cNvSpPr>
          <p:nvPr>
            <p:ph type="dt" sz="half" idx="10"/>
          </p:nvPr>
        </p:nvSpPr>
        <p:spPr>
          <a:xfrm>
            <a:off x="912813" y="6251575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4388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781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32CDD7-EA0A-44E1-A8A8-C2DF02D3E6F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64752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B22D18-BB7F-407F-AE14-87A5FA5B1AF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28380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86550" y="277813"/>
            <a:ext cx="2000250" cy="617537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4213" y="277813"/>
            <a:ext cx="5849937" cy="617537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3A5A0D-3C3D-4D3D-9D08-115FF0DF43D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999900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4213" y="277813"/>
            <a:ext cx="8002587" cy="70326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687388" y="1268413"/>
            <a:ext cx="3917950" cy="518477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57738" y="1268413"/>
            <a:ext cx="3917950" cy="518477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6A9B45-D640-4CBA-85A5-16338813E7F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54194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992EAB-B071-4000-9826-B95DCBEA8EA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9486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8B0A7D-9E60-428A-8195-27AB8AFDA84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15575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7388" y="1268413"/>
            <a:ext cx="3917950" cy="5184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757738" y="1268413"/>
            <a:ext cx="3917950" cy="5184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400FCA-BD05-4E44-8C89-6E28F4A130E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89590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BD933E-D399-415D-839A-7555E20A61D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33869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606D83-1616-4584-9BB1-DDD5CDCA46C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17490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6182AD-7362-4654-A097-7B0B7F82E2F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13059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377C62-0B52-496F-AEA8-074C3113BF3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72701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C7FA8E-48D4-426B-A2A0-5EFDB8B3646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76559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ChangeArrowheads="1"/>
          </p:cNvSpPr>
          <p:nvPr/>
        </p:nvSpPr>
        <p:spPr bwMode="auto">
          <a:xfrm>
            <a:off x="0" y="0"/>
            <a:ext cx="609600" cy="44894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0"/>
            <a:endParaRPr kumimoji="0" lang="ko-KR" altLang="ko-KR" sz="2400">
              <a:latin typeface="Times New Roman" pitchFamily="18" charset="0"/>
            </a:endParaRPr>
          </a:p>
        </p:txBody>
      </p:sp>
      <p:grpSp>
        <p:nvGrpSpPr>
          <p:cNvPr id="1027" name="Group 4"/>
          <p:cNvGrpSpPr>
            <a:grpSpLocks/>
          </p:cNvGrpSpPr>
          <p:nvPr/>
        </p:nvGrpSpPr>
        <p:grpSpPr bwMode="auto">
          <a:xfrm>
            <a:off x="381000" y="1030288"/>
            <a:ext cx="8305800" cy="182562"/>
            <a:chOff x="240" y="893"/>
            <a:chExt cx="5232" cy="115"/>
          </a:xfrm>
        </p:grpSpPr>
        <p:sp>
          <p:nvSpPr>
            <p:cNvPr id="1034" name="Rectangle 5"/>
            <p:cNvSpPr>
              <a:spLocks noChangeArrowheads="1"/>
            </p:cNvSpPr>
            <p:nvPr/>
          </p:nvSpPr>
          <p:spPr bwMode="auto">
            <a:xfrm>
              <a:off x="4320" y="893"/>
              <a:ext cx="1152" cy="115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latinLnBrk="0"/>
              <a:endParaRPr kumimoji="0" lang="ko-KR" altLang="ko-KR" sz="2400">
                <a:latin typeface="Times New Roman" pitchFamily="18" charset="0"/>
              </a:endParaRPr>
            </a:p>
          </p:txBody>
        </p:sp>
        <p:sp>
          <p:nvSpPr>
            <p:cNvPr id="1035" name="Line 6"/>
            <p:cNvSpPr>
              <a:spLocks noChangeShapeType="1"/>
            </p:cNvSpPr>
            <p:nvPr/>
          </p:nvSpPr>
          <p:spPr bwMode="auto">
            <a:xfrm>
              <a:off x="240" y="941"/>
              <a:ext cx="5232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28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277813"/>
            <a:ext cx="8002587" cy="703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9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7388" y="1268413"/>
            <a:ext cx="7988300" cy="51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3564553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4400" y="6527800"/>
            <a:ext cx="1981200" cy="18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0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564554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52800" y="6524625"/>
            <a:ext cx="2971800" cy="18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kumimoji="0" sz="10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56455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524625"/>
            <a:ext cx="1905000" cy="18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000"/>
            </a:lvl1pPr>
          </a:lstStyle>
          <a:p>
            <a:pPr>
              <a:defRPr/>
            </a:pPr>
            <a:fld id="{CAD835D0-5843-4545-BD66-5619F19EB4D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33" name="Line 12"/>
          <p:cNvSpPr>
            <a:spLocks noChangeShapeType="1"/>
          </p:cNvSpPr>
          <p:nvPr/>
        </p:nvSpPr>
        <p:spPr bwMode="auto">
          <a:xfrm>
            <a:off x="0" y="4508500"/>
            <a:ext cx="609600" cy="0"/>
          </a:xfrm>
          <a:prstGeom prst="line">
            <a:avLst/>
          </a:prstGeom>
          <a:noFill/>
          <a:ln w="444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400">
          <a:solidFill>
            <a:schemeClr val="tx2"/>
          </a:solidFill>
          <a:latin typeface="HY견고딕" pitchFamily="18" charset="-127"/>
          <a:ea typeface="HY견고딕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400">
          <a:solidFill>
            <a:schemeClr val="tx2"/>
          </a:solidFill>
          <a:latin typeface="HY견고딕" pitchFamily="18" charset="-127"/>
          <a:ea typeface="HY견고딕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400">
          <a:solidFill>
            <a:schemeClr val="tx2"/>
          </a:solidFill>
          <a:latin typeface="HY견고딕" pitchFamily="18" charset="-127"/>
          <a:ea typeface="HY견고딕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400">
          <a:solidFill>
            <a:schemeClr val="tx2"/>
          </a:solidFill>
          <a:latin typeface="HY견고딕" pitchFamily="18" charset="-127"/>
          <a:ea typeface="HY견고딕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3400">
          <a:solidFill>
            <a:schemeClr val="tx2"/>
          </a:solidFill>
          <a:latin typeface="HY견고딕" pitchFamily="18" charset="-127"/>
          <a:ea typeface="HY견고딕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3400">
          <a:solidFill>
            <a:schemeClr val="tx2"/>
          </a:solidFill>
          <a:latin typeface="HY견고딕" pitchFamily="18" charset="-127"/>
          <a:ea typeface="HY견고딕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3400">
          <a:solidFill>
            <a:schemeClr val="tx2"/>
          </a:solidFill>
          <a:latin typeface="HY견고딕" pitchFamily="18" charset="-127"/>
          <a:ea typeface="HY견고딕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3400">
          <a:solidFill>
            <a:schemeClr val="tx2"/>
          </a:solidFill>
          <a:latin typeface="HY견고딕" pitchFamily="18" charset="-127"/>
          <a:ea typeface="HY견고딕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tx1"/>
        </a:buClr>
        <a:buSzPct val="9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folHlink"/>
        </a:buClr>
        <a:buSzPct val="55000"/>
        <a:buFont typeface="Wingdings" pitchFamily="2" charset="2"/>
        <a:buChar char="n"/>
        <a:defRPr kumimoji="1" sz="19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kumimoji="1"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kumimoji="1"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kumimoji="1"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kumimoji="1"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kumimoji="1"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://www.google.co.kr/url?sa=i&amp;rct=j&amp;q=%EA%B0%80%EC%83%81%ED%98%84%EC%8B%A4+%EB%A1%9C%EB%B3%B4%ED%8B%B1%EC%8A%A4&amp;source=images&amp;cd=&amp;cad=rja&amp;docid=ef1qvUSIzJiaUM&amp;tbnid=uaJrbZlyqd7jYM:&amp;ved=0CAUQjRw&amp;url=https://www.robotics.tu-berlin.de/menue/research/wearable_haptics_for_virtual_reality/?no_cache=1&amp;tx_sibibtex_pi1%5bsort%5d=year:0&amp;ei=MMaQUevVLs7OkQXZr4DwCw&amp;bvm=bv.46340616,d.dGI&amp;psig=AFQjCNE8FFGxlB0jaLSH1RHK2Gi7GcSCDw&amp;ust=1368528701364278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hyperlink" Target="http://www.google.co.kr/url?sa=i&amp;rct=j&amp;q=%EC%A1%B0%EC%9D%B4%EC%8A%A4%ED%8B%B1+%EC%9E%85%EC%B2%B4%EC%95%88%EA%B2%BD+%EA%B2%8C%EC%9E%84&amp;source=images&amp;cd=&amp;cad=rja&amp;docid=hov_QBsAQP0jNM&amp;tbnid=qjIEpHfEV2-PPM:&amp;ved=0CAUQjRw&amp;url=http://news.danawa.com/netizen/News_Netizen_View.php?nSeq=2303664&amp;ei=zciQUa47yZeTBZ6DgegG&amp;bvm=bv.46340616,d.dGI&amp;psig=AFQjCNEyp66mOX8w_Qy3uhHAjX5Laa64sQ&amp;ust=1368529459313753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hyperlink" Target="http://www.google.co.kr/url?sa=i&amp;rct=j&amp;q=kinect&amp;source=images&amp;cd=&amp;cad=rja&amp;docid=WRh3vr6OsmwjRM&amp;tbnid=8aOOkWGhyEfX1M:&amp;ved=0CAUQjRw&amp;url=http://www.relentless.co.uk/games/kinect-nat-geo-tv/&amp;ei=wMaQUZ7yPIeckgWSkoGYAw&amp;bvm=bv.46340616,d.dGI&amp;psig=AFQjCNG106mkdsWDP1IO2Hc-X2BsisMP5A&amp;ust=1368528865846524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terms.naver.com/entry.nhn?docId=826278&amp;ref=y" TargetMode="External"/><Relationship Id="rId2" Type="http://schemas.openxmlformats.org/officeDocument/2006/relationships/hyperlink" Target="http://terms.naver.com/entry.nhn?docId=8533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erms.naver.com/entry.nhn?docId=845560&amp;ref=y" TargetMode="External"/><Relationship Id="rId5" Type="http://schemas.openxmlformats.org/officeDocument/2006/relationships/hyperlink" Target="http://terms.naver.com/entry.nhn?docId=840721&amp;ref=y" TargetMode="External"/><Relationship Id="rId4" Type="http://schemas.openxmlformats.org/officeDocument/2006/relationships/hyperlink" Target="http://terms.naver.com/entry.nhn?docId=860659&amp;ref=y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9b-LfaILDTw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8.jpeg"/><Relationship Id="rId3" Type="http://schemas.openxmlformats.org/officeDocument/2006/relationships/image" Target="../media/image22.jpe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.png"/><Relationship Id="rId11" Type="http://schemas.openxmlformats.org/officeDocument/2006/relationships/image" Target="../media/image26.gi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25.gif"/><Relationship Id="rId4" Type="http://schemas.openxmlformats.org/officeDocument/2006/relationships/image" Target="../media/image23.jpeg"/><Relationship Id="rId9" Type="http://schemas.openxmlformats.org/officeDocument/2006/relationships/image" Target="../media/image24.jpeg"/><Relationship Id="rId14" Type="http://schemas.openxmlformats.org/officeDocument/2006/relationships/hyperlink" Target="https://www.autodesk.co.kr/products/maya/overview?plc=MAYA&amp;term=1-YEAR&amp;support=ADVANCED&amp;quantity=1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4.jpeg"/><Relationship Id="rId7" Type="http://schemas.openxmlformats.org/officeDocument/2006/relationships/image" Target="../media/image37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hyperlink" Target="http://www.virtualresearch.com/products.html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8.png"/><Relationship Id="rId5" Type="http://schemas.openxmlformats.org/officeDocument/2006/relationships/oleObject" Target="../embeddings/oleObject4.bin"/><Relationship Id="rId4" Type="http://schemas.openxmlformats.org/officeDocument/2006/relationships/image" Target="../media/image5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eg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7" Type="http://schemas.openxmlformats.org/officeDocument/2006/relationships/image" Target="../media/image87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image" Target="../media/image8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558"/>
            <a:ext cx="9144001" cy="594983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36148" y="6055685"/>
            <a:ext cx="4645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참고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: -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KISTEP AR/VR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기술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임상우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,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서경원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      -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중앙대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디지털 엔터테인먼트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박경주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496" y="2124145"/>
            <a:ext cx="14830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14</a:t>
            </a:r>
            <a:r>
              <a:rPr lang="ko-KR" altLang="en-US" sz="3200" dirty="0" smtClean="0">
                <a:solidFill>
                  <a:srgbClr val="00B0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주차</a:t>
            </a:r>
            <a:endParaRPr lang="ko-KR" altLang="en-US" sz="3200" dirty="0">
              <a:solidFill>
                <a:srgbClr val="00B0F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가상현실의 분류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smtClean="0"/>
              <a:t>제시방식에 따른 분류</a:t>
            </a:r>
            <a:endParaRPr lang="en-US" altLang="ko-KR" b="1" dirty="0" smtClean="0"/>
          </a:p>
          <a:p>
            <a:pPr marL="457200" lvl="1" indent="0">
              <a:buNone/>
            </a:pPr>
            <a:r>
              <a:rPr lang="en-US" altLang="ko-KR" dirty="0" smtClean="0"/>
              <a:t>(1) </a:t>
            </a:r>
            <a:r>
              <a:rPr lang="ko-KR" altLang="ko-KR" dirty="0" smtClean="0"/>
              <a:t>가상의 </a:t>
            </a:r>
            <a:r>
              <a:rPr lang="ko-KR" altLang="ko-KR" dirty="0"/>
              <a:t>세계를 사용자에게 제시하는 </a:t>
            </a:r>
            <a:r>
              <a:rPr lang="ko-KR" altLang="ko-KR" dirty="0" smtClean="0"/>
              <a:t>것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) 3D</a:t>
            </a:r>
            <a:r>
              <a:rPr lang="ko-KR" altLang="en-US" dirty="0" smtClean="0"/>
              <a:t>게임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smtClean="0"/>
              <a:t>(2) </a:t>
            </a:r>
            <a:r>
              <a:rPr lang="ko-KR" altLang="en-US" dirty="0" smtClean="0"/>
              <a:t>현실의 세계를 사용자에게 제시하는 것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증강현실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혼합현실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992EAB-B071-4000-9826-B95DCBEA8EAA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148" y="4862103"/>
            <a:ext cx="3058260" cy="1727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420888"/>
            <a:ext cx="3168352" cy="1701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072" y="4862103"/>
            <a:ext cx="3036044" cy="170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829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가상현실의 분류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/>
              <a:t>시스템 환경에 따른 분류</a:t>
            </a:r>
            <a:endParaRPr lang="en-US" altLang="ko-KR" b="1" dirty="0"/>
          </a:p>
          <a:p>
            <a:pPr marL="457200" lvl="1" indent="0">
              <a:buNone/>
            </a:pPr>
            <a:r>
              <a:rPr lang="en-US" altLang="ko-KR" dirty="0" smtClean="0"/>
              <a:t>(1) </a:t>
            </a:r>
            <a:r>
              <a:rPr lang="ko-KR" altLang="en-US" dirty="0" err="1" smtClean="0"/>
              <a:t>몰입형</a:t>
            </a:r>
            <a:endParaRPr lang="en-US" altLang="ko-KR" dirty="0"/>
          </a:p>
          <a:p>
            <a:pPr lvl="2"/>
            <a:r>
              <a:rPr lang="en-US" altLang="ko-KR" dirty="0"/>
              <a:t>HMD(Head Mounted Display), </a:t>
            </a:r>
            <a:r>
              <a:rPr lang="ko-KR" altLang="en-US" dirty="0"/>
              <a:t>데이터 장갑</a:t>
            </a:r>
            <a:r>
              <a:rPr lang="en-US" altLang="ko-KR" dirty="0"/>
              <a:t>(data glove), </a:t>
            </a:r>
            <a:r>
              <a:rPr lang="ko-KR" altLang="en-US" dirty="0"/>
              <a:t>데이터 옷</a:t>
            </a:r>
            <a:r>
              <a:rPr lang="en-US" altLang="ko-KR" dirty="0"/>
              <a:t>(data suit) </a:t>
            </a:r>
            <a:r>
              <a:rPr lang="ko-KR" altLang="en-US" dirty="0"/>
              <a:t>등의 특수 장비를 </a:t>
            </a:r>
            <a:r>
              <a:rPr lang="ko-KR" altLang="en-US" dirty="0" smtClean="0"/>
              <a:t>이용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인간으로 </a:t>
            </a:r>
            <a:r>
              <a:rPr lang="ko-KR" altLang="en-US" dirty="0"/>
              <a:t>하여금 실제로 보고 만지는 것 같은 감각적 효과를 느끼게 해 생생한 환경에 몰입하도록 하는 시스템</a:t>
            </a:r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992EAB-B071-4000-9826-B95DCBEA8EAA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  <p:pic>
        <p:nvPicPr>
          <p:cNvPr id="1031" name="_x224977368" descr="EMB00001ecc551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429000"/>
            <a:ext cx="4968552" cy="266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860032" y="6268522"/>
            <a:ext cx="3567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-HMC(Head Mounted Console)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639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가상현실의 분류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altLang="ko-KR" dirty="0" smtClean="0"/>
              <a:t>(2) </a:t>
            </a:r>
            <a:r>
              <a:rPr lang="ko-KR" altLang="en-US" dirty="0" smtClean="0"/>
              <a:t>원거리 </a:t>
            </a:r>
            <a:r>
              <a:rPr lang="ko-KR" altLang="en-US" dirty="0" err="1"/>
              <a:t>로보틱스</a:t>
            </a:r>
            <a:endParaRPr lang="en-US" altLang="ko-KR" dirty="0"/>
          </a:p>
          <a:p>
            <a:pPr lvl="2"/>
            <a:r>
              <a:rPr lang="ko-KR" altLang="en-US" dirty="0"/>
              <a:t>몰입시스템</a:t>
            </a:r>
            <a:r>
              <a:rPr lang="en-US" altLang="ko-KR" dirty="0"/>
              <a:t>+</a:t>
            </a:r>
            <a:r>
              <a:rPr lang="ko-KR" altLang="en-US" dirty="0"/>
              <a:t>로봇의 </a:t>
            </a:r>
            <a:r>
              <a:rPr lang="ko-KR" altLang="en-US" dirty="0" smtClean="0"/>
              <a:t>형태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marL="457200" lvl="1" indent="0">
              <a:buNone/>
            </a:pPr>
            <a:r>
              <a:rPr lang="en-US" altLang="ko-KR" dirty="0" smtClean="0"/>
              <a:t>(3) </a:t>
            </a:r>
            <a:r>
              <a:rPr lang="ko-KR" altLang="en-US" dirty="0" smtClean="0"/>
              <a:t>데스크톱 </a:t>
            </a:r>
            <a:r>
              <a:rPr lang="ko-KR" altLang="en-US" dirty="0"/>
              <a:t>가상현실</a:t>
            </a:r>
            <a:endParaRPr lang="en-US" altLang="ko-KR" dirty="0"/>
          </a:p>
          <a:p>
            <a:pPr lvl="2"/>
            <a:r>
              <a:rPr lang="ko-KR" altLang="en-US" dirty="0"/>
              <a:t>일반 컴퓨터 모니터에 간단한 </a:t>
            </a:r>
            <a:r>
              <a:rPr lang="ko-KR" altLang="en-US" b="1" dirty="0">
                <a:solidFill>
                  <a:srgbClr val="00B050"/>
                </a:solidFill>
              </a:rPr>
              <a:t>입체안경</a:t>
            </a:r>
            <a:r>
              <a:rPr lang="en-US" altLang="ko-KR" b="1" dirty="0">
                <a:solidFill>
                  <a:srgbClr val="00B050"/>
                </a:solidFill>
              </a:rPr>
              <a:t>, </a:t>
            </a:r>
            <a:r>
              <a:rPr lang="ko-KR" altLang="en-US" b="1" dirty="0">
                <a:solidFill>
                  <a:srgbClr val="00B050"/>
                </a:solidFill>
              </a:rPr>
              <a:t>조이스틱 </a:t>
            </a:r>
            <a:r>
              <a:rPr lang="ko-KR" altLang="en-US" dirty="0"/>
              <a:t>등만 첨가하여 책상 위에서 쉽게 만날 수 있는 가상현실 </a:t>
            </a:r>
            <a:r>
              <a:rPr lang="ko-KR" altLang="en-US" dirty="0" smtClean="0"/>
              <a:t>시스템</a:t>
            </a:r>
            <a:endParaRPr lang="en-US" altLang="ko-KR" dirty="0" smtClean="0"/>
          </a:p>
          <a:p>
            <a:pPr lvl="2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992EAB-B071-4000-9826-B95DCBEA8EAA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pic>
        <p:nvPicPr>
          <p:cNvPr id="5122" name="Picture 2" descr="https://www.robotics.tu-berlin.de/fileadmin/fg170/Research/whi_blue_bg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061452"/>
            <a:ext cx="3096344" cy="258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img.danawa.com/images/descFiles/3/304/2303664_1_1359001974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553" y="2060846"/>
            <a:ext cx="3446494" cy="258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15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가상현실의 분류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altLang="ko-KR" dirty="0" smtClean="0"/>
              <a:t>(4) </a:t>
            </a:r>
            <a:r>
              <a:rPr lang="ko-KR" altLang="en-US" dirty="0" smtClean="0"/>
              <a:t>삼인칭 </a:t>
            </a:r>
            <a:r>
              <a:rPr lang="ko-KR" altLang="en-US" dirty="0"/>
              <a:t>가상현실</a:t>
            </a:r>
            <a:endParaRPr lang="en-US" altLang="ko-KR" dirty="0"/>
          </a:p>
          <a:p>
            <a:pPr lvl="2"/>
            <a:r>
              <a:rPr lang="ko-KR" altLang="en-US" dirty="0"/>
              <a:t>비디오카메라로 촬영된 자신의 모습과 컴퓨터가 만들어내는 가상공간을 합성하여 자신이 가상공간에 직접 존재하는 것처럼 느끼게 하는 시스템</a:t>
            </a:r>
            <a:r>
              <a:rPr lang="en-US" altLang="ko-KR" dirty="0"/>
              <a:t>. (</a:t>
            </a:r>
            <a:r>
              <a:rPr lang="ko-KR" altLang="en-US" dirty="0"/>
              <a:t>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Xbox </a:t>
            </a:r>
            <a:r>
              <a:rPr lang="ko-KR" altLang="en-US" dirty="0" err="1"/>
              <a:t>키넥트</a:t>
            </a:r>
            <a:r>
              <a:rPr lang="en-US" altLang="ko-KR" dirty="0"/>
              <a:t>(KINECT)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992EAB-B071-4000-9826-B95DCBEA8EAA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  <p:pic>
        <p:nvPicPr>
          <p:cNvPr id="5" name="Picture 4" descr="http://www.relentless.co.uk/_assets/images/Microsoft_Casey-Anderson-Demos-Kinect-Nat-Geo-TV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329" y="2708920"/>
            <a:ext cx="5773023" cy="368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6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가상현실의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기술동향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7388" y="1268762"/>
            <a:ext cx="7988300" cy="3816424"/>
          </a:xfrm>
        </p:spPr>
        <p:txBody>
          <a:bodyPr>
            <a:noAutofit/>
          </a:bodyPr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Real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Time Rendering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기술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ko-KR" altLang="en-US" sz="1600" b="1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제한된 컴퓨터 자원으로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최대의 현실감이나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현장감을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나타낼 수 있는 </a:t>
            </a:r>
            <a:r>
              <a:rPr lang="ko-KR" altLang="en-US" sz="1600" b="1" dirty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그래픽 화면을 생성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하는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것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Computer Vision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기술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카메라로 얻어낸 영상을 분석해서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필요한 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정보를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추출하고 인식하는 기술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Image 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based </a:t>
            </a:r>
            <a:r>
              <a:rPr lang="en-US" altLang="ko-KR" sz="1600" dirty="0" err="1">
                <a:latin typeface="맑은 고딕" pitchFamily="50" charset="-127"/>
                <a:ea typeface="맑은 고딕" pitchFamily="50" charset="-127"/>
              </a:rPr>
              <a:t>Redering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1600" dirty="0"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ko-KR" altLang="ko-KR" sz="1600" dirty="0" smtClean="0">
                <a:latin typeface="맑은 고딕" pitchFamily="50" charset="-127"/>
                <a:ea typeface="맑은 고딕" pitchFamily="50" charset="-127"/>
              </a:rPr>
              <a:t>모델링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동작캡쳐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제스쳐인식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등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800" dirty="0" err="1" smtClean="0">
                <a:latin typeface="맑은 고딕" pitchFamily="50" charset="-127"/>
                <a:ea typeface="맑은 고딕" pitchFamily="50" charset="-127"/>
              </a:rPr>
              <a:t>멀티모달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 err="1" smtClean="0">
                <a:latin typeface="맑은 고딕" pitchFamily="50" charset="-127"/>
                <a:ea typeface="맑은 고딕" pitchFamily="50" charset="-127"/>
              </a:rPr>
              <a:t>인터렉션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 기술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차원 공간상에서 현실감 있고 자연스런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인터렉션의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구현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입체감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현장감 구현 기술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사용자가 가상으로 구현한 세계에 들어간 착각을 불러일으키게 하는 것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800" dirty="0" err="1" smtClean="0">
                <a:latin typeface="맑은 고딕" pitchFamily="50" charset="-127"/>
                <a:ea typeface="맑은 고딕" pitchFamily="50" charset="-127"/>
              </a:rPr>
              <a:t>인터렉티브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/VR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시스템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디자인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가상현실 시스템을 구현하기 위한 시스템 공학에 관한 부문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992EAB-B071-4000-9826-B95DCBEA8EAA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  <p:sp>
        <p:nvSpPr>
          <p:cNvPr id="5" name="직사각형 4"/>
          <p:cNvSpPr/>
          <p:nvPr/>
        </p:nvSpPr>
        <p:spPr>
          <a:xfrm>
            <a:off x="1043608" y="5207951"/>
            <a:ext cx="727280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 err="1" smtClean="0">
                <a:solidFill>
                  <a:srgbClr val="3399FF"/>
                </a:solidFill>
                <a:latin typeface="맑은 고딕" pitchFamily="50" charset="-127"/>
                <a:ea typeface="맑은 고딕" pitchFamily="50" charset="-127"/>
                <a:hlinkClick r:id="rId2"/>
              </a:rPr>
              <a:t>멀티모달</a:t>
            </a:r>
            <a:r>
              <a:rPr lang="ko-KR" altLang="en-US" sz="1600" b="1" dirty="0" smtClean="0">
                <a:solidFill>
                  <a:srgbClr val="3399FF"/>
                </a:solidFill>
                <a:latin typeface="맑은 고딕" pitchFamily="50" charset="-127"/>
                <a:ea typeface="맑은 고딕" pitchFamily="50" charset="-127"/>
                <a:hlinkClick r:id="rId2"/>
              </a:rPr>
              <a:t> 인터페이스</a:t>
            </a:r>
            <a:r>
              <a:rPr lang="en-US" altLang="ko-KR" sz="1600" b="1" dirty="0" smtClean="0">
                <a:solidFill>
                  <a:srgbClr val="3399FF"/>
                </a:solidFill>
                <a:latin typeface="맑은 고딕" pitchFamily="50" charset="-127"/>
                <a:ea typeface="맑은 고딕" pitchFamily="50" charset="-127"/>
              </a:rPr>
              <a:t>(multimodal interface) : </a:t>
            </a:r>
            <a:r>
              <a:rPr lang="ko-KR" altLang="en-US" sz="1600" b="1" dirty="0" smtClean="0">
                <a:solidFill>
                  <a:srgbClr val="3399FF"/>
                </a:solidFill>
                <a:latin typeface="맑은 고딕" pitchFamily="50" charset="-127"/>
                <a:ea typeface="맑은 고딕" pitchFamily="50" charset="-127"/>
              </a:rPr>
              <a:t>인간과 컴퓨터</a:t>
            </a:r>
            <a:r>
              <a:rPr lang="en-US" altLang="ko-KR" sz="1600" b="1" dirty="0" smtClean="0">
                <a:solidFill>
                  <a:srgbClr val="3399FF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dirty="0" smtClean="0">
                <a:solidFill>
                  <a:srgbClr val="3399FF"/>
                </a:solidFill>
                <a:latin typeface="맑은 고딕" pitchFamily="50" charset="-127"/>
                <a:ea typeface="맑은 고딕" pitchFamily="50" charset="-127"/>
              </a:rPr>
              <a:t>또는 단말기기 사이의 </a:t>
            </a:r>
            <a:r>
              <a:rPr lang="ko-KR" altLang="en-US" sz="1600" b="1" dirty="0" smtClean="0">
                <a:solidFill>
                  <a:srgbClr val="3399FF"/>
                </a:solidFill>
                <a:latin typeface="맑은 고딕" pitchFamily="50" charset="-127"/>
                <a:ea typeface="맑은 고딕" pitchFamily="50" charset="-127"/>
                <a:hlinkClick r:id="rId3" action="ppaction://hlinkfile"/>
              </a:rPr>
              <a:t>인터페이스</a:t>
            </a:r>
            <a:r>
              <a:rPr lang="ko-KR" altLang="en-US" sz="1600" b="1" dirty="0" smtClean="0">
                <a:solidFill>
                  <a:srgbClr val="3399FF"/>
                </a:solidFill>
                <a:latin typeface="맑은 고딕" pitchFamily="50" charset="-127"/>
                <a:ea typeface="맑은 고딕" pitchFamily="50" charset="-127"/>
              </a:rPr>
              <a:t>를 음성뿐만 아니라 </a:t>
            </a:r>
            <a:r>
              <a:rPr lang="ko-KR" altLang="en-US" sz="1600" b="1" dirty="0" smtClean="0">
                <a:solidFill>
                  <a:srgbClr val="3399FF"/>
                </a:solidFill>
                <a:latin typeface="맑은 고딕" pitchFamily="50" charset="-127"/>
                <a:ea typeface="맑은 고딕" pitchFamily="50" charset="-127"/>
                <a:hlinkClick r:id="rId4" action="ppaction://hlinkfile"/>
              </a:rPr>
              <a:t>키보드</a:t>
            </a:r>
            <a:r>
              <a:rPr lang="en-US" altLang="ko-KR" sz="1600" b="1" dirty="0" smtClean="0">
                <a:solidFill>
                  <a:srgbClr val="3399FF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dirty="0" smtClean="0">
                <a:solidFill>
                  <a:srgbClr val="3399FF"/>
                </a:solidFill>
                <a:latin typeface="맑은 고딕" pitchFamily="50" charset="-127"/>
                <a:ea typeface="맑은 고딕" pitchFamily="50" charset="-127"/>
              </a:rPr>
              <a:t>펜</a:t>
            </a:r>
            <a:r>
              <a:rPr lang="en-US" altLang="ko-KR" sz="1600" b="1" dirty="0" smtClean="0">
                <a:solidFill>
                  <a:srgbClr val="3399FF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dirty="0" smtClean="0">
                <a:solidFill>
                  <a:srgbClr val="3399FF"/>
                </a:solidFill>
                <a:latin typeface="맑은 고딕" pitchFamily="50" charset="-127"/>
                <a:ea typeface="맑은 고딕" pitchFamily="50" charset="-127"/>
              </a:rPr>
              <a:t>그래픽 등 다양한 수단을 활용하는 것</a:t>
            </a:r>
            <a:r>
              <a:rPr lang="en-US" altLang="ko-KR" sz="1600" b="1" dirty="0" smtClean="0">
                <a:solidFill>
                  <a:srgbClr val="3399FF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1600" b="1" dirty="0" smtClean="0">
                <a:solidFill>
                  <a:srgbClr val="3399FF"/>
                </a:solidFill>
                <a:latin typeface="맑은 고딕" pitchFamily="50" charset="-127"/>
                <a:ea typeface="맑은 고딕" pitchFamily="50" charset="-127"/>
                <a:hlinkClick r:id="rId5" action="ppaction://hlinkfile"/>
              </a:rPr>
              <a:t>사용자</a:t>
            </a:r>
            <a:r>
              <a:rPr lang="ko-KR" altLang="en-US" sz="1600" b="1" dirty="0" smtClean="0">
                <a:solidFill>
                  <a:srgbClr val="3399FF"/>
                </a:solidFill>
                <a:latin typeface="맑은 고딕" pitchFamily="50" charset="-127"/>
                <a:ea typeface="맑은 고딕" pitchFamily="50" charset="-127"/>
              </a:rPr>
              <a:t>가 음성</a:t>
            </a:r>
            <a:r>
              <a:rPr lang="en-US" altLang="ko-KR" sz="1600" b="1" dirty="0" smtClean="0">
                <a:solidFill>
                  <a:srgbClr val="3399FF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dirty="0" smtClean="0">
                <a:solidFill>
                  <a:srgbClr val="3399FF"/>
                </a:solidFill>
                <a:latin typeface="맑은 고딕" pitchFamily="50" charset="-127"/>
                <a:ea typeface="맑은 고딕" pitchFamily="50" charset="-127"/>
              </a:rPr>
              <a:t>키보드</a:t>
            </a:r>
            <a:r>
              <a:rPr lang="en-US" altLang="ko-KR" sz="1600" b="1" dirty="0" smtClean="0">
                <a:solidFill>
                  <a:srgbClr val="3399FF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dirty="0" smtClean="0">
                <a:solidFill>
                  <a:srgbClr val="3399FF"/>
                </a:solidFill>
                <a:latin typeface="맑은 고딕" pitchFamily="50" charset="-127"/>
                <a:ea typeface="맑은 고딕" pitchFamily="50" charset="-127"/>
              </a:rPr>
              <a:t>펜 등으로 정보를 입력하고 음성</a:t>
            </a:r>
            <a:r>
              <a:rPr lang="en-US" altLang="ko-KR" sz="1600" b="1" dirty="0" smtClean="0">
                <a:solidFill>
                  <a:srgbClr val="3399FF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dirty="0" smtClean="0">
                <a:solidFill>
                  <a:srgbClr val="3399FF"/>
                </a:solidFill>
                <a:latin typeface="맑은 고딕" pitchFamily="50" charset="-127"/>
                <a:ea typeface="맑은 고딕" pitchFamily="50" charset="-127"/>
              </a:rPr>
              <a:t>그래픽</a:t>
            </a:r>
            <a:r>
              <a:rPr lang="en-US" altLang="ko-KR" sz="1600" b="1" dirty="0" smtClean="0">
                <a:solidFill>
                  <a:srgbClr val="3399FF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dirty="0" smtClean="0">
                <a:solidFill>
                  <a:srgbClr val="3399FF"/>
                </a:solidFill>
                <a:latin typeface="맑은 고딕" pitchFamily="50" charset="-127"/>
                <a:ea typeface="맑은 고딕" pitchFamily="50" charset="-127"/>
              </a:rPr>
              <a:t>음악 및 </a:t>
            </a:r>
            <a:r>
              <a:rPr lang="ko-KR" altLang="en-US" sz="1600" b="1" dirty="0" smtClean="0">
                <a:solidFill>
                  <a:srgbClr val="3399FF"/>
                </a:solidFill>
                <a:latin typeface="맑은 고딕" pitchFamily="50" charset="-127"/>
                <a:ea typeface="맑은 고딕" pitchFamily="50" charset="-127"/>
                <a:hlinkClick r:id="rId6" action="ppaction://hlinkfile"/>
              </a:rPr>
              <a:t>멀티미디어</a:t>
            </a:r>
            <a:r>
              <a:rPr lang="ko-KR" altLang="en-US" sz="1600" b="1" dirty="0" smtClean="0">
                <a:solidFill>
                  <a:srgbClr val="3399FF"/>
                </a:solidFill>
                <a:latin typeface="맑은 고딕" pitchFamily="50" charset="-127"/>
                <a:ea typeface="맑은 고딕" pitchFamily="50" charset="-127"/>
              </a:rPr>
              <a:t>나 </a:t>
            </a:r>
            <a:r>
              <a:rPr lang="en-US" altLang="ko-KR" sz="1600" b="1" dirty="0" smtClean="0">
                <a:solidFill>
                  <a:srgbClr val="3399FF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600" b="1" dirty="0" smtClean="0">
                <a:solidFill>
                  <a:srgbClr val="3399FF"/>
                </a:solidFill>
                <a:latin typeface="맑은 고딕" pitchFamily="50" charset="-127"/>
                <a:ea typeface="맑은 고딕" pitchFamily="50" charset="-127"/>
              </a:rPr>
              <a:t>차원 영상 등을 통하여 출력을 받게 하는 인터페이스</a:t>
            </a:r>
            <a:r>
              <a:rPr lang="en-US" altLang="ko-KR" sz="1600" b="1" dirty="0" smtClean="0">
                <a:solidFill>
                  <a:srgbClr val="3399FF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600" b="1" dirty="0">
              <a:solidFill>
                <a:srgbClr val="3399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85935" y="5146395"/>
            <a:ext cx="7920880" cy="1234933"/>
          </a:xfrm>
          <a:prstGeom prst="rect">
            <a:avLst/>
          </a:prstGeom>
          <a:noFill/>
          <a:ln>
            <a:solidFill>
              <a:srgbClr val="33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47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증강현실</a:t>
            </a:r>
            <a:r>
              <a:rPr lang="en-US" altLang="ko-KR" dirty="0" smtClean="0"/>
              <a:t>(AR: Augmented Reality)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dirty="0" smtClean="0"/>
              <a:t>증강현실이란</a:t>
            </a:r>
            <a:r>
              <a:rPr lang="en-US" altLang="ko-KR" b="1" dirty="0" smtClean="0"/>
              <a:t>?</a:t>
            </a:r>
          </a:p>
          <a:p>
            <a:pPr lvl="1"/>
            <a:r>
              <a:rPr lang="ko-KR" altLang="en-US" dirty="0" smtClean="0"/>
              <a:t>가상현실의 한 분야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실제 환경에 </a:t>
            </a:r>
            <a:r>
              <a:rPr lang="ko-KR" altLang="en-US" dirty="0"/>
              <a:t>가상 사물이나 정보를 합성하여 원래의 환경에 </a:t>
            </a:r>
            <a:r>
              <a:rPr lang="ko-KR" altLang="en-US" dirty="0" smtClean="0"/>
              <a:t>존재하는 </a:t>
            </a:r>
            <a:r>
              <a:rPr lang="ko-KR" altLang="en-US" dirty="0"/>
              <a:t>사물처럼 보이도록 하는 컴퓨터 그래픽 </a:t>
            </a:r>
            <a:r>
              <a:rPr lang="ko-KR" altLang="en-US" dirty="0" smtClean="0"/>
              <a:t>기법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b="1" dirty="0" smtClean="0"/>
          </a:p>
          <a:p>
            <a:r>
              <a:rPr lang="ko-KR" altLang="en-US" b="1" dirty="0" smtClean="0"/>
              <a:t>가상현실과 </a:t>
            </a:r>
            <a:r>
              <a:rPr lang="ko-KR" altLang="en-US" b="1" dirty="0" smtClean="0"/>
              <a:t>증강현실의 차이점</a:t>
            </a:r>
            <a:endParaRPr lang="en-US" altLang="ko-KR" b="1" dirty="0" smtClean="0"/>
          </a:p>
          <a:p>
            <a:pPr lvl="1"/>
            <a:r>
              <a:rPr lang="ko-KR" altLang="en-US" dirty="0" smtClean="0"/>
              <a:t>가상현실 </a:t>
            </a:r>
            <a:r>
              <a:rPr lang="en-US" altLang="ko-KR" dirty="0" smtClean="0"/>
              <a:t>: </a:t>
            </a:r>
            <a:r>
              <a:rPr lang="ko-KR" altLang="en-US" dirty="0"/>
              <a:t>현실 세계를 </a:t>
            </a:r>
            <a:r>
              <a:rPr lang="ko-KR" altLang="en-US" dirty="0" smtClean="0"/>
              <a:t>대체하여 </a:t>
            </a:r>
            <a:r>
              <a:rPr lang="ko-KR" altLang="en-US" dirty="0"/>
              <a:t>창조된 새로운 환경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증강현실 </a:t>
            </a:r>
            <a:r>
              <a:rPr lang="en-US" altLang="ko-KR" dirty="0" smtClean="0"/>
              <a:t>: </a:t>
            </a:r>
            <a:r>
              <a:rPr lang="ko-KR" altLang="en-US" dirty="0"/>
              <a:t>현실 </a:t>
            </a:r>
            <a:r>
              <a:rPr lang="ko-KR" altLang="en-US" dirty="0" smtClean="0"/>
              <a:t>세계에 가상의 </a:t>
            </a:r>
            <a:r>
              <a:rPr lang="ko-KR" altLang="en-US" dirty="0"/>
              <a:t>정보</a:t>
            </a:r>
            <a:r>
              <a:rPr lang="en-US" altLang="ko-KR" dirty="0"/>
              <a:t>(</a:t>
            </a:r>
            <a:r>
              <a:rPr lang="ko-KR" altLang="en-US" dirty="0"/>
              <a:t>객체</a:t>
            </a:r>
            <a:r>
              <a:rPr lang="en-US" altLang="ko-KR" dirty="0"/>
              <a:t>)</a:t>
            </a:r>
            <a:r>
              <a:rPr lang="ko-KR" altLang="en-US" dirty="0"/>
              <a:t>를 중첩함</a:t>
            </a:r>
            <a:r>
              <a:rPr lang="en-US" altLang="ko-KR" dirty="0"/>
              <a:t>(Mixing)</a:t>
            </a:r>
            <a:r>
              <a:rPr lang="ko-KR" altLang="en-US" dirty="0"/>
              <a:t>으로써 현실 세계를 </a:t>
            </a:r>
            <a:r>
              <a:rPr lang="ko-KR" altLang="en-US" dirty="0" smtClean="0"/>
              <a:t>보충하는 것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992EAB-B071-4000-9826-B95DCBEA8EAA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505" y="5181947"/>
            <a:ext cx="2537439" cy="148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125" y="5149747"/>
            <a:ext cx="2387099" cy="1470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635896" y="2685530"/>
            <a:ext cx="5472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hlinkClick r:id="rId4"/>
              </a:rPr>
              <a:t>https</a:t>
            </a:r>
            <a:r>
              <a:rPr lang="en-US" altLang="ko-KR" dirty="0">
                <a:hlinkClick r:id="rId4"/>
              </a:rPr>
              <a:t>://www.youtube.com/watch?v=9b-LfaILDTw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208887" y="2730406"/>
            <a:ext cx="24990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16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영국</a:t>
            </a:r>
            <a:r>
              <a:rPr lang="en-US" altLang="ko-KR" sz="16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/Pepsi Max/30%</a:t>
            </a:r>
            <a:endParaRPr lang="ko-KR" altLang="en-US" sz="1600" b="1" i="0" dirty="0">
              <a:solidFill>
                <a:srgbClr val="0070C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50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증강현실의 유형 분류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센서기반 </a:t>
            </a:r>
            <a:r>
              <a:rPr lang="en-US" altLang="ko-KR" dirty="0"/>
              <a:t>AR(Sensor based AR)</a:t>
            </a:r>
          </a:p>
          <a:p>
            <a:r>
              <a:rPr lang="ko-KR" altLang="en-US" dirty="0" smtClean="0"/>
              <a:t>비전기반 </a:t>
            </a:r>
            <a:r>
              <a:rPr lang="en-US" altLang="ko-KR" dirty="0"/>
              <a:t>AR(Vision based AR)</a:t>
            </a:r>
            <a:endParaRPr lang="en-US" altLang="ko-KR" dirty="0" smtClean="0"/>
          </a:p>
          <a:p>
            <a:r>
              <a:rPr lang="ko-KR" altLang="en-US" dirty="0" smtClean="0"/>
              <a:t>혼합추적기반 </a:t>
            </a:r>
            <a:r>
              <a:rPr lang="en-US" altLang="ko-KR" dirty="0"/>
              <a:t>AR(Hybrid Tracking based AR)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992EAB-B071-4000-9826-B95DCBEA8EAA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92896"/>
            <a:ext cx="8005594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52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증강현실의 유형 분류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992EAB-B071-4000-9826-B95DCBEA8EAA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213" y="1154633"/>
            <a:ext cx="7973244" cy="5369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115616" y="5949280"/>
            <a:ext cx="1063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2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GPS</a:t>
            </a:r>
            <a:r>
              <a:rPr lang="ko-KR" altLang="en-US" sz="12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센서</a:t>
            </a:r>
            <a:endParaRPr lang="en-US" altLang="ko-KR" sz="12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200" b="1" dirty="0" err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자이로</a:t>
            </a:r>
            <a:r>
              <a:rPr lang="en-US" altLang="ko-KR" sz="12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센서</a:t>
            </a:r>
            <a:endParaRPr lang="en-US" altLang="ko-KR" sz="12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2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가속도센서</a:t>
            </a:r>
            <a:endParaRPr lang="ko-KR" altLang="en-US" sz="1200" b="1" dirty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92080" y="5949280"/>
            <a:ext cx="3227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2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사진이나 그림같은 종류의 사물을 </a:t>
            </a:r>
            <a:r>
              <a:rPr lang="ko-KR" altLang="en-US" sz="12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스캔하고</a:t>
            </a:r>
            <a:endParaRPr lang="en-US" altLang="ko-KR" sz="12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2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dirty="0" err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마커를</a:t>
            </a:r>
            <a:r>
              <a:rPr lang="ko-KR" altLang="en-US" sz="12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통해 </a:t>
            </a:r>
            <a:r>
              <a:rPr lang="en-US" altLang="ko-KR" sz="12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3D</a:t>
            </a:r>
            <a:r>
              <a:rPr lang="ko-KR" altLang="en-US" sz="12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물체로 증강</a:t>
            </a:r>
            <a:endParaRPr lang="ko-KR" altLang="en-US" sz="1200" b="1" dirty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52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pPr>
              <a:defRPr/>
            </a:pPr>
            <a:fld id="{DBAB6324-2B65-4E29-BD53-8136017EAC53}" type="slidenum">
              <a:rPr lang="ko-KR" altLang="en-US"/>
              <a:pPr>
                <a:defRPr/>
              </a:pPr>
              <a:t>18</a:t>
            </a:fld>
            <a:endParaRPr lang="en-US" altLang="ko-KR"/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r>
              <a:rPr lang="ko-KR" altLang="en-US" smtClean="0"/>
              <a:t>증강현실 시스템의 구성 </a:t>
            </a:r>
            <a:endParaRPr lang="en-US" altLang="ko-KR" smtClean="0"/>
          </a:p>
        </p:txBody>
      </p:sp>
      <p:sp>
        <p:nvSpPr>
          <p:cNvPr id="21508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12775" y="1600200"/>
            <a:ext cx="8153400" cy="4495800"/>
          </a:xfrm>
        </p:spPr>
        <p:txBody>
          <a:bodyPr/>
          <a:lstStyle/>
          <a:p>
            <a:r>
              <a:rPr lang="ko-KR" altLang="en-US" sz="2400" smtClean="0"/>
              <a:t>증강 현실 시스템의 블록도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900113" y="2214563"/>
            <a:ext cx="7775575" cy="3990975"/>
            <a:chOff x="612" y="1117"/>
            <a:chExt cx="4536" cy="2379"/>
          </a:xfrm>
        </p:grpSpPr>
        <p:sp>
          <p:nvSpPr>
            <p:cNvPr id="68615" name="Rectangle 7"/>
            <p:cNvSpPr>
              <a:spLocks noChangeArrowheads="1"/>
            </p:cNvSpPr>
            <p:nvPr/>
          </p:nvSpPr>
          <p:spPr bwMode="auto">
            <a:xfrm>
              <a:off x="612" y="2387"/>
              <a:ext cx="1474" cy="998"/>
            </a:xfrm>
            <a:prstGeom prst="rect">
              <a:avLst/>
            </a:prstGeom>
            <a:solidFill>
              <a:srgbClr val="2DD3BF"/>
            </a:solidFill>
            <a:ln w="28575" algn="ctr">
              <a:solidFill>
                <a:srgbClr val="0099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68616" name="Rectangle 8"/>
            <p:cNvSpPr>
              <a:spLocks noChangeArrowheads="1"/>
            </p:cNvSpPr>
            <p:nvPr/>
          </p:nvSpPr>
          <p:spPr bwMode="auto">
            <a:xfrm>
              <a:off x="2608" y="1117"/>
              <a:ext cx="2540" cy="2268"/>
            </a:xfrm>
            <a:prstGeom prst="rect">
              <a:avLst/>
            </a:prstGeom>
            <a:solidFill>
              <a:srgbClr val="2DD3BF"/>
            </a:solidFill>
            <a:ln w="19050" algn="ctr">
              <a:solidFill>
                <a:srgbClr val="E54B3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68617" name="Rectangle 9"/>
            <p:cNvSpPr>
              <a:spLocks noChangeArrowheads="1"/>
            </p:cNvSpPr>
            <p:nvPr/>
          </p:nvSpPr>
          <p:spPr bwMode="auto">
            <a:xfrm>
              <a:off x="612" y="1139"/>
              <a:ext cx="1474" cy="998"/>
            </a:xfrm>
            <a:prstGeom prst="rect">
              <a:avLst/>
            </a:prstGeom>
            <a:solidFill>
              <a:srgbClr val="2DD3BF"/>
            </a:solidFill>
            <a:ln w="28575" algn="ctr">
              <a:solidFill>
                <a:srgbClr val="0099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/>
            </a:p>
          </p:txBody>
        </p:sp>
        <p:sp>
          <p:nvSpPr>
            <p:cNvPr id="68618" name="Text Box 10"/>
            <p:cNvSpPr txBox="1">
              <a:spLocks noChangeArrowheads="1"/>
            </p:cNvSpPr>
            <p:nvPr/>
          </p:nvSpPr>
          <p:spPr bwMode="auto">
            <a:xfrm>
              <a:off x="703" y="3297"/>
              <a:ext cx="726" cy="199"/>
            </a:xfrm>
            <a:prstGeom prst="rect">
              <a:avLst/>
            </a:prstGeom>
            <a:solidFill>
              <a:schemeClr val="accent2"/>
            </a:solidFill>
            <a:ln w="2857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hlink"/>
                </a:buClr>
                <a:buSzPct val="55000"/>
                <a:buFont typeface="Wingdings" pitchFamily="2" charset="2"/>
                <a:buNone/>
                <a:defRPr/>
              </a:pPr>
              <a:r>
                <a:rPr lang="en-US" altLang="ko-KR" sz="1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바탕체" pitchFamily="17" charset="-127"/>
                </a:rPr>
                <a:t>Display-Out</a:t>
              </a:r>
            </a:p>
          </p:txBody>
        </p:sp>
        <p:sp>
          <p:nvSpPr>
            <p:cNvPr id="68619" name="Text Box 11"/>
            <p:cNvSpPr txBox="1">
              <a:spLocks noChangeArrowheads="1"/>
            </p:cNvSpPr>
            <p:nvPr/>
          </p:nvSpPr>
          <p:spPr bwMode="auto">
            <a:xfrm>
              <a:off x="2699" y="3284"/>
              <a:ext cx="996" cy="198"/>
            </a:xfrm>
            <a:prstGeom prst="rect">
              <a:avLst/>
            </a:prstGeom>
            <a:solidFill>
              <a:schemeClr val="accent2"/>
            </a:solidFill>
            <a:ln w="2857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hlink"/>
                </a:buClr>
                <a:buSzPct val="55000"/>
                <a:buFont typeface="Wingdings" pitchFamily="2" charset="2"/>
                <a:buNone/>
                <a:defRPr/>
              </a:pPr>
              <a:r>
                <a:rPr lang="en-US" altLang="ko-KR" sz="1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바탕체" pitchFamily="17" charset="-127"/>
                </a:rPr>
                <a:t>AR Processing</a:t>
              </a:r>
            </a:p>
          </p:txBody>
        </p:sp>
        <p:sp>
          <p:nvSpPr>
            <p:cNvPr id="21515" name="AutoShape 12"/>
            <p:cNvSpPr>
              <a:spLocks noChangeArrowheads="1"/>
            </p:cNvSpPr>
            <p:nvPr/>
          </p:nvSpPr>
          <p:spPr bwMode="auto">
            <a:xfrm>
              <a:off x="2177" y="1389"/>
              <a:ext cx="544" cy="567"/>
            </a:xfrm>
            <a:prstGeom prst="rightArrow">
              <a:avLst>
                <a:gd name="adj1" fmla="val 49907"/>
                <a:gd name="adj2" fmla="val 48681"/>
              </a:avLst>
            </a:prstGeom>
            <a:gradFill rotWithShape="1">
              <a:gsLst>
                <a:gs pos="0">
                  <a:srgbClr val="494930"/>
                </a:gs>
                <a:gs pos="50000">
                  <a:srgbClr val="9E9E68"/>
                </a:gs>
                <a:gs pos="100000">
                  <a:srgbClr val="494930"/>
                </a:gs>
              </a:gsLst>
              <a:lin ang="5400000" scaled="1"/>
            </a:gradFill>
            <a:ln w="28575" algn="ctr">
              <a:solidFill>
                <a:srgbClr val="D6AD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1516" name="AutoShape 13"/>
            <p:cNvSpPr>
              <a:spLocks noChangeArrowheads="1"/>
            </p:cNvSpPr>
            <p:nvPr/>
          </p:nvSpPr>
          <p:spPr bwMode="auto">
            <a:xfrm flipH="1">
              <a:off x="1950" y="2591"/>
              <a:ext cx="544" cy="567"/>
            </a:xfrm>
            <a:prstGeom prst="rightArrow">
              <a:avLst>
                <a:gd name="adj1" fmla="val 49907"/>
                <a:gd name="adj2" fmla="val 48681"/>
              </a:avLst>
            </a:prstGeom>
            <a:gradFill rotWithShape="1">
              <a:gsLst>
                <a:gs pos="0">
                  <a:srgbClr val="494930"/>
                </a:gs>
                <a:gs pos="50000">
                  <a:srgbClr val="9E9E68"/>
                </a:gs>
                <a:gs pos="100000">
                  <a:srgbClr val="494930"/>
                </a:gs>
              </a:gsLst>
              <a:lin ang="5400000" scaled="1"/>
            </a:gradFill>
            <a:ln w="28575" algn="ctr">
              <a:solidFill>
                <a:srgbClr val="D6AD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8622" name="Text Box 14"/>
            <p:cNvSpPr txBox="1">
              <a:spLocks noChangeArrowheads="1"/>
            </p:cNvSpPr>
            <p:nvPr/>
          </p:nvSpPr>
          <p:spPr bwMode="auto">
            <a:xfrm>
              <a:off x="702" y="2047"/>
              <a:ext cx="953" cy="199"/>
            </a:xfrm>
            <a:prstGeom prst="rect">
              <a:avLst/>
            </a:prstGeom>
            <a:solidFill>
              <a:schemeClr val="accent2"/>
            </a:solidFill>
            <a:ln w="2857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hlink"/>
                </a:buClr>
                <a:buSzPct val="55000"/>
                <a:buFont typeface="Wingdings" pitchFamily="2" charset="2"/>
                <a:buNone/>
                <a:defRPr/>
              </a:pPr>
              <a:r>
                <a:rPr lang="en-US" altLang="ko-KR" sz="14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바탕체" pitchFamily="17" charset="-127"/>
                </a:rPr>
                <a:t>Image Capture</a:t>
              </a:r>
            </a:p>
          </p:txBody>
        </p:sp>
        <p:sp>
          <p:nvSpPr>
            <p:cNvPr id="68623" name="Text Box 15"/>
            <p:cNvSpPr txBox="1">
              <a:spLocks noChangeArrowheads="1"/>
            </p:cNvSpPr>
            <p:nvPr/>
          </p:nvSpPr>
          <p:spPr bwMode="auto">
            <a:xfrm>
              <a:off x="725" y="1668"/>
              <a:ext cx="658" cy="19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lnSpc>
                  <a:spcPct val="55000"/>
                </a:lnSpc>
                <a:spcBef>
                  <a:spcPct val="50000"/>
                </a:spcBef>
                <a:buClr>
                  <a:schemeClr val="hlink"/>
                </a:buClr>
                <a:buSzPct val="55000"/>
                <a:buFont typeface="Wingdings" pitchFamily="2" charset="2"/>
                <a:buNone/>
                <a:defRPr/>
              </a:pPr>
              <a:r>
                <a:rPr lang="en-US" altLang="ko-KR" sz="1400">
                  <a:effectLst>
                    <a:outerShdw blurRad="38100" dist="38100" dir="2700000" algn="tl">
                      <a:srgbClr val="C0C0C0"/>
                    </a:outerShdw>
                  </a:effectLst>
                  <a:ea typeface="바탕체" pitchFamily="17" charset="-127"/>
                </a:rPr>
                <a:t/>
              </a:r>
              <a:br>
                <a:rPr lang="en-US" altLang="ko-KR" sz="1400">
                  <a:effectLst>
                    <a:outerShdw blurRad="38100" dist="38100" dir="2700000" algn="tl">
                      <a:srgbClr val="C0C0C0"/>
                    </a:outerShdw>
                  </a:effectLst>
                  <a:ea typeface="바탕체" pitchFamily="17" charset="-127"/>
                </a:rPr>
              </a:br>
              <a:r>
                <a:rPr lang="en-US" altLang="ko-KR" sz="1400">
                  <a:effectLst>
                    <a:outerShdw blurRad="38100" dist="38100" dir="2700000" algn="tl">
                      <a:srgbClr val="C0C0C0"/>
                    </a:outerShdw>
                  </a:effectLst>
                  <a:ea typeface="바탕체" pitchFamily="17" charset="-127"/>
                </a:rPr>
                <a:t>Camera</a:t>
              </a:r>
            </a:p>
          </p:txBody>
        </p:sp>
        <p:sp>
          <p:nvSpPr>
            <p:cNvPr id="68624" name="Text Box 16"/>
            <p:cNvSpPr txBox="1">
              <a:spLocks noChangeArrowheads="1"/>
            </p:cNvSpPr>
            <p:nvPr/>
          </p:nvSpPr>
          <p:spPr bwMode="auto">
            <a:xfrm>
              <a:off x="1474" y="1660"/>
              <a:ext cx="520" cy="30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hlink"/>
                </a:buClr>
                <a:buSzPct val="55000"/>
                <a:buFont typeface="Wingdings" pitchFamily="2" charset="2"/>
                <a:buNone/>
                <a:defRPr/>
              </a:pPr>
              <a:r>
                <a:rPr lang="en-US" altLang="ko-KR" sz="1400">
                  <a:effectLst>
                    <a:outerShdw blurRad="38100" dist="38100" dir="2700000" algn="tl">
                      <a:srgbClr val="C0C0C0"/>
                    </a:outerShdw>
                  </a:effectLst>
                  <a:ea typeface="바탕체" pitchFamily="17" charset="-127"/>
                </a:rPr>
                <a:t>Frame Grabber</a:t>
              </a:r>
            </a:p>
          </p:txBody>
        </p:sp>
        <p:sp>
          <p:nvSpPr>
            <p:cNvPr id="21520" name="AutoShape 17"/>
            <p:cNvSpPr>
              <a:spLocks noChangeArrowheads="1"/>
            </p:cNvSpPr>
            <p:nvPr/>
          </p:nvSpPr>
          <p:spPr bwMode="auto">
            <a:xfrm rot="-5400000">
              <a:off x="714" y="1362"/>
              <a:ext cx="181" cy="250"/>
            </a:xfrm>
            <a:prstGeom prst="can">
              <a:avLst>
                <a:gd name="adj" fmla="val 34530"/>
              </a:avLst>
            </a:prstGeom>
            <a:gradFill rotWithShape="1">
              <a:gsLst>
                <a:gs pos="0">
                  <a:srgbClr val="585D6F"/>
                </a:gs>
                <a:gs pos="50000">
                  <a:srgbClr val="BFC8EF"/>
                </a:gs>
                <a:gs pos="100000">
                  <a:srgbClr val="585D6F"/>
                </a:gs>
              </a:gsLst>
              <a:lin ang="0" scaled="1"/>
            </a:gradFill>
            <a:ln w="9525">
              <a:solidFill>
                <a:srgbClr val="DDDDDD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8626" name="Rectangle 18"/>
            <p:cNvSpPr>
              <a:spLocks noChangeArrowheads="1"/>
            </p:cNvSpPr>
            <p:nvPr/>
          </p:nvSpPr>
          <p:spPr bwMode="auto">
            <a:xfrm>
              <a:off x="817" y="1418"/>
              <a:ext cx="385" cy="204"/>
            </a:xfrm>
            <a:prstGeom prst="rect">
              <a:avLst/>
            </a:prstGeom>
            <a:gradFill rotWithShape="1">
              <a:gsLst>
                <a:gs pos="0">
                  <a:srgbClr val="BFC8EF"/>
                </a:gs>
                <a:gs pos="50000">
                  <a:srgbClr val="BFC8EF">
                    <a:gamma/>
                    <a:shade val="46275"/>
                    <a:invGamma/>
                  </a:srgbClr>
                </a:gs>
                <a:gs pos="100000">
                  <a:srgbClr val="BFC8EF"/>
                </a:gs>
              </a:gsLst>
              <a:lin ang="5400000" scaled="1"/>
            </a:gradFill>
            <a:ln w="19050" algn="ctr">
              <a:miter lim="800000"/>
              <a:headEnd/>
              <a:tailEnd/>
            </a:ln>
            <a:effectLst/>
            <a:scene3d>
              <a:camera prst="legacyPerspectiveTopRight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BFC8EF"/>
              </a:extrusionClr>
            </a:sp3d>
          </p:spPr>
          <p:txBody>
            <a:bodyPr wrap="none" anchor="ctr">
              <a:flatTx/>
            </a:bodyPr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None/>
                <a:defRPr/>
              </a:pPr>
              <a:endParaRPr lang="ko-KR" altLang="en-US" sz="1600">
                <a:solidFill>
                  <a:srgbClr val="DDDDDD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바탕체" pitchFamily="17" charset="-127"/>
              </a:endParaRPr>
            </a:p>
          </p:txBody>
        </p:sp>
        <p:sp>
          <p:nvSpPr>
            <p:cNvPr id="21522" name="Rectangle 19"/>
            <p:cNvSpPr>
              <a:spLocks noChangeArrowheads="1"/>
            </p:cNvSpPr>
            <p:nvPr/>
          </p:nvSpPr>
          <p:spPr bwMode="auto">
            <a:xfrm>
              <a:off x="1429" y="1343"/>
              <a:ext cx="589" cy="272"/>
            </a:xfrm>
            <a:prstGeom prst="rect">
              <a:avLst/>
            </a:prstGeom>
            <a:solidFill>
              <a:srgbClr val="008000"/>
            </a:solidFill>
            <a:ln w="9525" algn="ctr">
              <a:solidFill>
                <a:srgbClr val="008000"/>
              </a:solidFill>
              <a:miter lim="800000"/>
              <a:headEnd/>
              <a:tailEnd/>
            </a:ln>
            <a:effectLst>
              <a:outerShdw dist="17961" dir="2700000" algn="ctr" rotWithShape="0">
                <a:srgbClr val="DDDDDD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1523" name="Rectangle 20"/>
            <p:cNvSpPr>
              <a:spLocks noChangeArrowheads="1"/>
            </p:cNvSpPr>
            <p:nvPr/>
          </p:nvSpPr>
          <p:spPr bwMode="auto">
            <a:xfrm>
              <a:off x="1429" y="1547"/>
              <a:ext cx="432" cy="115"/>
            </a:xfrm>
            <a:prstGeom prst="rect">
              <a:avLst/>
            </a:prstGeom>
            <a:solidFill>
              <a:srgbClr val="008000"/>
            </a:solidFill>
            <a:ln w="9525" algn="ctr">
              <a:solidFill>
                <a:srgbClr val="008000"/>
              </a:solidFill>
              <a:miter lim="800000"/>
              <a:headEnd/>
              <a:tailEnd/>
            </a:ln>
            <a:effectLst>
              <a:outerShdw dist="17961" dir="2700000" algn="ctr" rotWithShape="0">
                <a:srgbClr val="DDDDDD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1524" name="Rectangle 21"/>
            <p:cNvSpPr>
              <a:spLocks noChangeArrowheads="1"/>
            </p:cNvSpPr>
            <p:nvPr/>
          </p:nvSpPr>
          <p:spPr bwMode="auto">
            <a:xfrm>
              <a:off x="1519" y="1410"/>
              <a:ext cx="182" cy="182"/>
            </a:xfrm>
            <a:prstGeom prst="rect">
              <a:avLst/>
            </a:prstGeom>
            <a:solidFill>
              <a:schemeClr val="tx1"/>
            </a:solidFill>
            <a:ln w="9525" algn="ctr">
              <a:solidFill>
                <a:srgbClr val="008000"/>
              </a:solidFill>
              <a:miter lim="800000"/>
              <a:headEnd/>
              <a:tailEnd/>
            </a:ln>
            <a:effectLst>
              <a:outerShdw dist="17961" dir="2700000" algn="ctr" rotWithShape="0">
                <a:srgbClr val="DDDDDD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1525" name="AutoShape 22"/>
            <p:cNvSpPr>
              <a:spLocks noChangeArrowheads="1"/>
            </p:cNvSpPr>
            <p:nvPr/>
          </p:nvSpPr>
          <p:spPr bwMode="auto">
            <a:xfrm>
              <a:off x="1315" y="1434"/>
              <a:ext cx="136" cy="159"/>
            </a:xfrm>
            <a:prstGeom prst="rightArrow">
              <a:avLst>
                <a:gd name="adj1" fmla="val 49907"/>
                <a:gd name="adj2" fmla="val 48681"/>
              </a:avLst>
            </a:prstGeom>
            <a:gradFill rotWithShape="1">
              <a:gsLst>
                <a:gs pos="0">
                  <a:srgbClr val="494930"/>
                </a:gs>
                <a:gs pos="50000">
                  <a:srgbClr val="9E9E68"/>
                </a:gs>
                <a:gs pos="100000">
                  <a:srgbClr val="494930"/>
                </a:gs>
              </a:gsLst>
              <a:lin ang="5400000" scaled="1"/>
            </a:gradFill>
            <a:ln w="19050" algn="ctr">
              <a:solidFill>
                <a:srgbClr val="D6AD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8631" name="Rectangle 23"/>
            <p:cNvSpPr>
              <a:spLocks noChangeArrowheads="1"/>
            </p:cNvSpPr>
            <p:nvPr/>
          </p:nvSpPr>
          <p:spPr bwMode="auto">
            <a:xfrm>
              <a:off x="3923" y="1298"/>
              <a:ext cx="1112" cy="522"/>
            </a:xfrm>
            <a:prstGeom prst="rect">
              <a:avLst/>
            </a:prstGeom>
            <a:noFill/>
            <a:ln w="19050" algn="ctr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None/>
                <a:defRPr/>
              </a:pPr>
              <a:r>
                <a:rPr lang="en-US" altLang="ko-KR" sz="1600" b="1">
                  <a:effectLst>
                    <a:outerShdw blurRad="38100" dist="38100" dir="2700000" algn="tl">
                      <a:srgbClr val="C0C0C0"/>
                    </a:outerShdw>
                  </a:effectLst>
                  <a:ea typeface="바탕체" pitchFamily="17" charset="-127"/>
                </a:rPr>
                <a:t>Feature extraction</a:t>
              </a:r>
              <a:br>
                <a:rPr lang="en-US" altLang="ko-KR" sz="1600" b="1">
                  <a:effectLst>
                    <a:outerShdw blurRad="38100" dist="38100" dir="2700000" algn="tl">
                      <a:srgbClr val="C0C0C0"/>
                    </a:outerShdw>
                  </a:effectLst>
                  <a:ea typeface="바탕체" pitchFamily="17" charset="-127"/>
                </a:rPr>
              </a:br>
              <a:r>
                <a:rPr lang="en-US" altLang="ko-KR" sz="1600" b="1">
                  <a:effectLst>
                    <a:outerShdw blurRad="38100" dist="38100" dir="2700000" algn="tl">
                      <a:srgbClr val="C0C0C0"/>
                    </a:outerShdw>
                  </a:effectLst>
                  <a:ea typeface="바탕체" pitchFamily="17" charset="-127"/>
                </a:rPr>
                <a:t>&amp; tracking</a:t>
              </a:r>
            </a:p>
          </p:txBody>
        </p:sp>
        <p:sp>
          <p:nvSpPr>
            <p:cNvPr id="68632" name="Rectangle 24"/>
            <p:cNvSpPr>
              <a:spLocks noChangeArrowheads="1"/>
            </p:cNvSpPr>
            <p:nvPr/>
          </p:nvSpPr>
          <p:spPr bwMode="auto">
            <a:xfrm>
              <a:off x="748" y="3090"/>
              <a:ext cx="1112" cy="15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None/>
                <a:defRPr/>
              </a:pPr>
              <a:r>
                <a:rPr lang="en-US" altLang="ko-KR" sz="1400" b="1">
                  <a:effectLst>
                    <a:outerShdw blurRad="38100" dist="38100" dir="2700000" algn="tl">
                      <a:srgbClr val="C0C0C0"/>
                    </a:outerShdw>
                  </a:effectLst>
                  <a:ea typeface="바탕체" pitchFamily="17" charset="-127"/>
                </a:rPr>
                <a:t>Monitor or HMD</a:t>
              </a:r>
            </a:p>
          </p:txBody>
        </p:sp>
        <p:sp>
          <p:nvSpPr>
            <p:cNvPr id="68633" name="Rectangle 25"/>
            <p:cNvSpPr>
              <a:spLocks noChangeArrowheads="1"/>
            </p:cNvSpPr>
            <p:nvPr/>
          </p:nvSpPr>
          <p:spPr bwMode="auto">
            <a:xfrm>
              <a:off x="2789" y="2636"/>
              <a:ext cx="930" cy="477"/>
            </a:xfrm>
            <a:prstGeom prst="rect">
              <a:avLst/>
            </a:prstGeom>
            <a:noFill/>
            <a:ln w="19050" algn="ctr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None/>
                <a:defRPr/>
              </a:pPr>
              <a:r>
                <a:rPr lang="en-US" altLang="ko-KR" sz="1600" b="1">
                  <a:effectLst>
                    <a:outerShdw blurRad="38100" dist="38100" dir="2700000" algn="tl">
                      <a:srgbClr val="C0C0C0"/>
                    </a:outerShdw>
                  </a:effectLst>
                  <a:ea typeface="바탕체" pitchFamily="17" charset="-127"/>
                </a:rPr>
                <a:t>Synthesis</a:t>
              </a:r>
            </a:p>
          </p:txBody>
        </p:sp>
        <p:sp>
          <p:nvSpPr>
            <p:cNvPr id="68634" name="Rectangle 26"/>
            <p:cNvSpPr>
              <a:spLocks noChangeArrowheads="1"/>
            </p:cNvSpPr>
            <p:nvPr/>
          </p:nvSpPr>
          <p:spPr bwMode="auto">
            <a:xfrm>
              <a:off x="3923" y="2636"/>
              <a:ext cx="1112" cy="477"/>
            </a:xfrm>
            <a:prstGeom prst="rect">
              <a:avLst/>
            </a:prstGeom>
            <a:noFill/>
            <a:ln w="19050" algn="ctr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None/>
                <a:defRPr/>
              </a:pPr>
              <a:r>
                <a:rPr lang="en-US" altLang="ko-KR" sz="1600" b="1">
                  <a:effectLst>
                    <a:outerShdw blurRad="38100" dist="38100" dir="2700000" algn="tl">
                      <a:srgbClr val="C0C0C0"/>
                    </a:outerShdw>
                  </a:effectLst>
                  <a:ea typeface="바탕체" pitchFamily="17" charset="-127"/>
                </a:rPr>
                <a:t>Virtual Object</a:t>
              </a:r>
            </a:p>
            <a:p>
              <a:pPr algn="ctr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None/>
                <a:defRPr/>
              </a:pPr>
              <a:r>
                <a:rPr lang="en-US" altLang="ko-KR" sz="1600" b="1">
                  <a:effectLst>
                    <a:outerShdw blurRad="38100" dist="38100" dir="2700000" algn="tl">
                      <a:srgbClr val="C0C0C0"/>
                    </a:outerShdw>
                  </a:effectLst>
                  <a:ea typeface="바탕체" pitchFamily="17" charset="-127"/>
                </a:rPr>
                <a:t>Rendering</a:t>
              </a:r>
            </a:p>
          </p:txBody>
        </p:sp>
        <p:sp>
          <p:nvSpPr>
            <p:cNvPr id="68635" name="Rectangle 27"/>
            <p:cNvSpPr>
              <a:spLocks noChangeArrowheads="1"/>
            </p:cNvSpPr>
            <p:nvPr/>
          </p:nvSpPr>
          <p:spPr bwMode="auto">
            <a:xfrm>
              <a:off x="3923" y="2001"/>
              <a:ext cx="1112" cy="454"/>
            </a:xfrm>
            <a:prstGeom prst="rect">
              <a:avLst/>
            </a:prstGeom>
            <a:noFill/>
            <a:ln w="19050" algn="ctr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None/>
                <a:defRPr/>
              </a:pPr>
              <a:r>
                <a:rPr lang="en-US" altLang="ko-KR" sz="1600" b="1" dirty="0">
                  <a:ea typeface="바탕체" pitchFamily="17" charset="-127"/>
                </a:rPr>
                <a:t>Camera</a:t>
              </a:r>
              <a:br>
                <a:rPr lang="en-US" altLang="ko-KR" sz="1600" b="1" dirty="0">
                  <a:ea typeface="바탕체" pitchFamily="17" charset="-127"/>
                </a:rPr>
              </a:br>
              <a:r>
                <a:rPr lang="ko-KR" altLang="en-US" sz="1600" b="1" dirty="0">
                  <a:ea typeface="바탕체" pitchFamily="17" charset="-127"/>
                </a:rPr>
                <a:t>교</a:t>
              </a:r>
              <a:r>
                <a:rPr lang="ko-KR" altLang="en-US" sz="1600" b="1" dirty="0" smtClean="0">
                  <a:ea typeface="바탕체" pitchFamily="17" charset="-127"/>
                </a:rPr>
                <a:t>정</a:t>
              </a:r>
              <a:r>
                <a:rPr lang="en-US" altLang="ko-KR" sz="1600" b="1" dirty="0" smtClean="0">
                  <a:ea typeface="바탕체" pitchFamily="17" charset="-127"/>
                </a:rPr>
                <a:t>(Calibration)</a:t>
              </a:r>
              <a:endParaRPr lang="en-US" altLang="ko-KR" sz="1600" b="1" dirty="0">
                <a:ea typeface="바탕체" pitchFamily="17" charset="-127"/>
              </a:endParaRPr>
            </a:p>
          </p:txBody>
        </p:sp>
        <p:sp>
          <p:nvSpPr>
            <p:cNvPr id="21531" name="AutoShape 28"/>
            <p:cNvSpPr>
              <a:spLocks noChangeArrowheads="1"/>
            </p:cNvSpPr>
            <p:nvPr/>
          </p:nvSpPr>
          <p:spPr bwMode="auto">
            <a:xfrm rot="5400000">
              <a:off x="4377" y="2466"/>
              <a:ext cx="170" cy="216"/>
            </a:xfrm>
            <a:prstGeom prst="rightArrow">
              <a:avLst>
                <a:gd name="adj1" fmla="val 49907"/>
                <a:gd name="adj2" fmla="val 48681"/>
              </a:avLst>
            </a:prstGeom>
            <a:gradFill rotWithShape="1">
              <a:gsLst>
                <a:gs pos="0">
                  <a:srgbClr val="494930"/>
                </a:gs>
                <a:gs pos="50000">
                  <a:srgbClr val="9E9E68"/>
                </a:gs>
                <a:gs pos="100000">
                  <a:srgbClr val="494930"/>
                </a:gs>
              </a:gsLst>
              <a:lin ang="5400000" scaled="1"/>
            </a:gradFill>
            <a:ln w="19050" algn="ctr">
              <a:solidFill>
                <a:srgbClr val="D6AD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1532" name="AutoShape 29"/>
            <p:cNvSpPr>
              <a:spLocks noChangeArrowheads="1"/>
            </p:cNvSpPr>
            <p:nvPr/>
          </p:nvSpPr>
          <p:spPr bwMode="auto">
            <a:xfrm rot="5400000">
              <a:off x="4377" y="1831"/>
              <a:ext cx="170" cy="216"/>
            </a:xfrm>
            <a:prstGeom prst="rightArrow">
              <a:avLst>
                <a:gd name="adj1" fmla="val 49907"/>
                <a:gd name="adj2" fmla="val 48681"/>
              </a:avLst>
            </a:prstGeom>
            <a:gradFill rotWithShape="1">
              <a:gsLst>
                <a:gs pos="0">
                  <a:srgbClr val="494930"/>
                </a:gs>
                <a:gs pos="50000">
                  <a:srgbClr val="9E9E68"/>
                </a:gs>
                <a:gs pos="100000">
                  <a:srgbClr val="494930"/>
                </a:gs>
              </a:gsLst>
              <a:lin ang="5400000" scaled="1"/>
            </a:gradFill>
            <a:ln w="19050" algn="ctr">
              <a:solidFill>
                <a:srgbClr val="D6AD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1533" name="AutoShape 30"/>
            <p:cNvSpPr>
              <a:spLocks noChangeArrowheads="1"/>
            </p:cNvSpPr>
            <p:nvPr/>
          </p:nvSpPr>
          <p:spPr bwMode="auto">
            <a:xfrm rot="10800000">
              <a:off x="3685" y="2772"/>
              <a:ext cx="170" cy="216"/>
            </a:xfrm>
            <a:prstGeom prst="rightArrow">
              <a:avLst>
                <a:gd name="adj1" fmla="val 49907"/>
                <a:gd name="adj2" fmla="val 48681"/>
              </a:avLst>
            </a:prstGeom>
            <a:gradFill rotWithShape="1">
              <a:gsLst>
                <a:gs pos="0">
                  <a:srgbClr val="494930"/>
                </a:gs>
                <a:gs pos="50000">
                  <a:srgbClr val="9E9E68"/>
                </a:gs>
                <a:gs pos="100000">
                  <a:srgbClr val="494930"/>
                </a:gs>
              </a:gsLst>
              <a:lin ang="5400000" scaled="1"/>
            </a:gradFill>
            <a:ln w="19050" algn="ctr">
              <a:solidFill>
                <a:srgbClr val="D6AD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8639" name="AutoShape 31"/>
            <p:cNvSpPr>
              <a:spLocks noChangeArrowheads="1"/>
            </p:cNvSpPr>
            <p:nvPr/>
          </p:nvSpPr>
          <p:spPr bwMode="auto">
            <a:xfrm rot="5400000">
              <a:off x="2980" y="1424"/>
              <a:ext cx="502" cy="431"/>
            </a:xfrm>
            <a:prstGeom prst="flowChartExtract">
              <a:avLst/>
            </a:prstGeom>
            <a:noFill/>
            <a:ln w="19050" algn="ctr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rot="10800000" vert="eaVert" wrap="none" anchor="ctr"/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None/>
                <a:defRPr/>
              </a:pPr>
              <a:r>
                <a:rPr lang="ko-KR" altLang="en-US" sz="1600" b="1">
                  <a:effectLst>
                    <a:outerShdw blurRad="38100" dist="38100" dir="2700000" algn="tl">
                      <a:srgbClr val="C0C0C0"/>
                    </a:outerShdw>
                  </a:effectLst>
                  <a:ea typeface="바탕체" pitchFamily="17" charset="-127"/>
                </a:rPr>
                <a:t>   </a:t>
              </a:r>
              <a:r>
                <a:rPr lang="en-US" altLang="ko-KR" sz="1600" b="1">
                  <a:effectLst>
                    <a:outerShdw blurRad="38100" dist="38100" dir="2700000" algn="tl">
                      <a:srgbClr val="C0C0C0"/>
                    </a:outerShdw>
                  </a:effectLst>
                  <a:ea typeface="바탕체" pitchFamily="17" charset="-127"/>
                </a:rPr>
                <a:t>Buffer</a:t>
              </a:r>
            </a:p>
          </p:txBody>
        </p:sp>
        <p:sp>
          <p:nvSpPr>
            <p:cNvPr id="21535" name="Line 32"/>
            <p:cNvSpPr>
              <a:spLocks noChangeShapeType="1"/>
            </p:cNvSpPr>
            <p:nvPr/>
          </p:nvSpPr>
          <p:spPr bwMode="auto">
            <a:xfrm>
              <a:off x="2811" y="1638"/>
              <a:ext cx="204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536" name="Line 33"/>
            <p:cNvSpPr>
              <a:spLocks noChangeShapeType="1"/>
            </p:cNvSpPr>
            <p:nvPr/>
          </p:nvSpPr>
          <p:spPr bwMode="auto">
            <a:xfrm>
              <a:off x="3446" y="1638"/>
              <a:ext cx="296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537" name="Line 34"/>
            <p:cNvSpPr>
              <a:spLocks noChangeShapeType="1"/>
            </p:cNvSpPr>
            <p:nvPr/>
          </p:nvSpPr>
          <p:spPr bwMode="auto">
            <a:xfrm>
              <a:off x="3174" y="1797"/>
              <a:ext cx="1" cy="612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 type="none" w="lg" len="lg"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538" name="monitor"/>
            <p:cNvSpPr>
              <a:spLocks noEditPoints="1" noChangeArrowheads="1"/>
            </p:cNvSpPr>
            <p:nvPr/>
          </p:nvSpPr>
          <p:spPr bwMode="auto">
            <a:xfrm>
              <a:off x="725" y="2546"/>
              <a:ext cx="522" cy="5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1200 w 21600"/>
                <a:gd name="T34" fmla="*/ 22553 h 21600"/>
                <a:gd name="T35" fmla="*/ 20690 w 21600"/>
                <a:gd name="T36" fmla="*/ 28390 h 21600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1600" h="21600" extrusionOk="0">
                  <a:moveTo>
                    <a:pt x="6837" y="21600"/>
                  </a:moveTo>
                  <a:lnTo>
                    <a:pt x="3108" y="19849"/>
                  </a:lnTo>
                  <a:lnTo>
                    <a:pt x="3108" y="17659"/>
                  </a:lnTo>
                  <a:lnTo>
                    <a:pt x="0" y="15178"/>
                  </a:lnTo>
                  <a:lnTo>
                    <a:pt x="0" y="10508"/>
                  </a:lnTo>
                  <a:lnTo>
                    <a:pt x="0" y="3941"/>
                  </a:lnTo>
                  <a:lnTo>
                    <a:pt x="8081" y="1168"/>
                  </a:lnTo>
                  <a:lnTo>
                    <a:pt x="10722" y="1605"/>
                  </a:lnTo>
                  <a:lnTo>
                    <a:pt x="12587" y="1751"/>
                  </a:lnTo>
                  <a:lnTo>
                    <a:pt x="17871" y="0"/>
                  </a:lnTo>
                  <a:lnTo>
                    <a:pt x="21600" y="1751"/>
                  </a:lnTo>
                  <a:lnTo>
                    <a:pt x="21600" y="10508"/>
                  </a:lnTo>
                  <a:lnTo>
                    <a:pt x="21600" y="16346"/>
                  </a:lnTo>
                  <a:lnTo>
                    <a:pt x="10722" y="20286"/>
                  </a:lnTo>
                  <a:lnTo>
                    <a:pt x="6837" y="21600"/>
                  </a:lnTo>
                  <a:close/>
                </a:path>
                <a:path w="21600" h="21600" extrusionOk="0">
                  <a:moveTo>
                    <a:pt x="3108" y="5254"/>
                  </a:moveTo>
                  <a:lnTo>
                    <a:pt x="2642" y="4962"/>
                  </a:lnTo>
                  <a:lnTo>
                    <a:pt x="777" y="4232"/>
                  </a:lnTo>
                  <a:lnTo>
                    <a:pt x="155" y="3941"/>
                  </a:lnTo>
                  <a:moveTo>
                    <a:pt x="6837" y="7005"/>
                  </a:moveTo>
                  <a:lnTo>
                    <a:pt x="6216" y="6714"/>
                  </a:lnTo>
                  <a:lnTo>
                    <a:pt x="3885" y="5546"/>
                  </a:lnTo>
                  <a:lnTo>
                    <a:pt x="3108" y="5254"/>
                  </a:lnTo>
                  <a:moveTo>
                    <a:pt x="19735" y="14595"/>
                  </a:moveTo>
                  <a:lnTo>
                    <a:pt x="19735" y="4816"/>
                  </a:lnTo>
                  <a:lnTo>
                    <a:pt x="9790" y="8319"/>
                  </a:lnTo>
                  <a:lnTo>
                    <a:pt x="9790" y="18243"/>
                  </a:lnTo>
                  <a:lnTo>
                    <a:pt x="19735" y="14595"/>
                  </a:lnTo>
                  <a:moveTo>
                    <a:pt x="3108" y="17659"/>
                  </a:moveTo>
                  <a:lnTo>
                    <a:pt x="3108" y="5254"/>
                  </a:lnTo>
                  <a:lnTo>
                    <a:pt x="12742" y="1751"/>
                  </a:lnTo>
                  <a:moveTo>
                    <a:pt x="21600" y="1751"/>
                  </a:moveTo>
                  <a:lnTo>
                    <a:pt x="6837" y="7005"/>
                  </a:lnTo>
                  <a:lnTo>
                    <a:pt x="6837" y="21600"/>
                  </a:lnTo>
                </a:path>
              </a:pathLst>
            </a:custGeom>
            <a:gradFill rotWithShape="1">
              <a:gsLst>
                <a:gs pos="0">
                  <a:srgbClr val="585D6F"/>
                </a:gs>
                <a:gs pos="50000">
                  <a:srgbClr val="BFC8EF"/>
                </a:gs>
                <a:gs pos="100000">
                  <a:srgbClr val="585D6F"/>
                </a:gs>
              </a:gsLst>
              <a:lin ang="270000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pic>
          <p:nvPicPr>
            <p:cNvPr id="21539" name="Picture 36" descr="vcap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0" y="2500"/>
              <a:ext cx="482" cy="544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chemeClr val="bg2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9547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pPr>
              <a:defRPr/>
            </a:pPr>
            <a:fld id="{E0C27A33-FDF6-4BFB-ACC4-4E4C081D4B5F}" type="slidenum">
              <a:rPr lang="ko-KR" altLang="en-US"/>
              <a:pPr>
                <a:defRPr/>
              </a:pPr>
              <a:t>19</a:t>
            </a:fld>
            <a:endParaRPr lang="en-US" altLang="ko-KR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r>
              <a:rPr lang="ko-KR" altLang="en-US" dirty="0" smtClean="0"/>
              <a:t>증강현실 </a:t>
            </a:r>
            <a:r>
              <a:rPr lang="ko-KR" altLang="en-US" dirty="0" smtClean="0"/>
              <a:t>시스템 구현에 필요한 기술</a:t>
            </a:r>
          </a:p>
        </p:txBody>
      </p:sp>
      <p:sp>
        <p:nvSpPr>
          <p:cNvPr id="22532" name="Rectangle 28"/>
          <p:cNvSpPr>
            <a:spLocks noGrp="1" noChangeArrowheads="1"/>
          </p:cNvSpPr>
          <p:nvPr>
            <p:ph type="body" idx="1"/>
          </p:nvPr>
        </p:nvSpPr>
        <p:spPr>
          <a:xfrm>
            <a:off x="674561" y="1209087"/>
            <a:ext cx="8001000" cy="4810125"/>
          </a:xfrm>
          <a:noFill/>
        </p:spPr>
        <p:txBody>
          <a:bodyPr/>
          <a:lstStyle/>
          <a:p>
            <a:r>
              <a:rPr lang="ko-KR" altLang="en-US" sz="2000" dirty="0" smtClean="0"/>
              <a:t>이미지 캡쳐 및 </a:t>
            </a:r>
            <a:r>
              <a:rPr lang="en-US" altLang="ko-KR" sz="2000" dirty="0" smtClean="0"/>
              <a:t>3D </a:t>
            </a:r>
            <a:r>
              <a:rPr lang="ko-KR" altLang="en-US" sz="2000" dirty="0" smtClean="0"/>
              <a:t>모델링 </a:t>
            </a:r>
            <a:r>
              <a:rPr lang="en-US" altLang="ko-KR" sz="2000" dirty="0" smtClean="0"/>
              <a:t>(3D Modeling)</a:t>
            </a:r>
          </a:p>
          <a:p>
            <a:pPr lvl="1"/>
            <a:r>
              <a:rPr lang="ko-KR" altLang="en-US" sz="2000" dirty="0" smtClean="0"/>
              <a:t>삽입될 </a:t>
            </a:r>
            <a:r>
              <a:rPr lang="en-US" altLang="ko-KR" sz="2000" dirty="0" smtClean="0">
                <a:solidFill>
                  <a:srgbClr val="008000"/>
                </a:solidFill>
              </a:rPr>
              <a:t>3</a:t>
            </a:r>
            <a:r>
              <a:rPr lang="ko-KR" altLang="en-US" sz="2000" dirty="0" smtClean="0">
                <a:solidFill>
                  <a:srgbClr val="008000"/>
                </a:solidFill>
              </a:rPr>
              <a:t>차원 모델 </a:t>
            </a:r>
            <a:r>
              <a:rPr lang="ko-KR" altLang="en-US" sz="2000" dirty="0" smtClean="0">
                <a:solidFill>
                  <a:srgbClr val="008000"/>
                </a:solidFill>
              </a:rPr>
              <a:t>생성</a:t>
            </a:r>
            <a:endParaRPr lang="en-US" altLang="ko-KR" sz="2000" dirty="0" smtClean="0">
              <a:solidFill>
                <a:srgbClr val="008000"/>
              </a:solidFill>
            </a:endParaRPr>
          </a:p>
          <a:p>
            <a:pPr lvl="1"/>
            <a:endParaRPr lang="ko-KR" altLang="en-US" sz="2000" dirty="0" smtClean="0">
              <a:solidFill>
                <a:srgbClr val="008000"/>
              </a:solidFill>
            </a:endParaRPr>
          </a:p>
          <a:p>
            <a:r>
              <a:rPr lang="ko-KR" altLang="en-US" dirty="0" smtClean="0"/>
              <a:t>사용자 </a:t>
            </a:r>
            <a:r>
              <a:rPr lang="ko-KR" altLang="en-US" dirty="0" err="1" smtClean="0"/>
              <a:t>추적과정</a:t>
            </a:r>
            <a:r>
              <a:rPr lang="ko-KR" altLang="en-US" dirty="0" smtClean="0"/>
              <a:t> </a:t>
            </a:r>
            <a:r>
              <a:rPr lang="en-US" altLang="ko-KR" dirty="0"/>
              <a:t>(Tracking)</a:t>
            </a:r>
          </a:p>
          <a:p>
            <a:pPr lvl="1"/>
            <a:r>
              <a:rPr lang="ko-KR" altLang="en-US" dirty="0"/>
              <a:t>사용자의 </a:t>
            </a:r>
            <a:r>
              <a:rPr lang="ko-KR" altLang="en-US" dirty="0">
                <a:solidFill>
                  <a:srgbClr val="008000"/>
                </a:solidFill>
              </a:rPr>
              <a:t>위치</a:t>
            </a:r>
            <a:r>
              <a:rPr lang="ko-KR" altLang="en-US" dirty="0"/>
              <a:t>와 </a:t>
            </a:r>
            <a:r>
              <a:rPr lang="ko-KR" altLang="en-US" dirty="0">
                <a:solidFill>
                  <a:srgbClr val="008000"/>
                </a:solidFill>
              </a:rPr>
              <a:t>이동 방향</a:t>
            </a:r>
            <a:r>
              <a:rPr lang="ko-KR" altLang="en-US" dirty="0"/>
              <a:t> 등을 감지 </a:t>
            </a:r>
          </a:p>
          <a:p>
            <a:pPr lvl="1"/>
            <a:r>
              <a:rPr lang="ko-KR" altLang="en-US" dirty="0"/>
              <a:t>사용자의 </a:t>
            </a:r>
            <a:r>
              <a:rPr lang="ko-KR" altLang="en-US" dirty="0">
                <a:solidFill>
                  <a:srgbClr val="008000"/>
                </a:solidFill>
              </a:rPr>
              <a:t>움직임 정보를 취득</a:t>
            </a:r>
            <a:r>
              <a:rPr lang="ko-KR" altLang="en-US" dirty="0"/>
              <a:t>하여 사용자의 </a:t>
            </a:r>
            <a:r>
              <a:rPr lang="ko-KR" altLang="en-US" dirty="0">
                <a:solidFill>
                  <a:srgbClr val="008000"/>
                </a:solidFill>
              </a:rPr>
              <a:t>이동이나 행동을 추적</a:t>
            </a:r>
            <a:r>
              <a:rPr lang="ko-KR" altLang="en-US" dirty="0"/>
              <a:t>하기 위한 </a:t>
            </a:r>
            <a:r>
              <a:rPr lang="ko-KR" altLang="en-US" dirty="0" smtClean="0"/>
              <a:t>기술</a:t>
            </a:r>
            <a:endParaRPr lang="en-US" altLang="ko-KR" dirty="0" smtClean="0"/>
          </a:p>
          <a:p>
            <a:pPr lvl="1"/>
            <a:endParaRPr lang="ko-KR" altLang="en-US" sz="2000" dirty="0" smtClean="0"/>
          </a:p>
          <a:p>
            <a:r>
              <a:rPr lang="ko-KR" altLang="en-US" sz="2000" dirty="0" smtClean="0"/>
              <a:t>카메라 교정 </a:t>
            </a:r>
            <a:r>
              <a:rPr lang="en-US" altLang="ko-KR" sz="2000" dirty="0" smtClean="0"/>
              <a:t>(Camera Calibration)</a:t>
            </a:r>
          </a:p>
          <a:p>
            <a:pPr lvl="1"/>
            <a:r>
              <a:rPr lang="ko-KR" altLang="en-US" sz="2000" dirty="0" smtClean="0"/>
              <a:t>영상 취득을 위해서 사용된 </a:t>
            </a:r>
            <a:r>
              <a:rPr lang="ko-KR" altLang="en-US" sz="2000" dirty="0" smtClean="0">
                <a:solidFill>
                  <a:srgbClr val="008000"/>
                </a:solidFill>
              </a:rPr>
              <a:t>카메라의 정보를 획득</a:t>
            </a:r>
          </a:p>
          <a:p>
            <a:pPr lvl="1"/>
            <a:r>
              <a:rPr lang="ko-KR" altLang="en-US" sz="2000" dirty="0" smtClean="0">
                <a:solidFill>
                  <a:srgbClr val="008000"/>
                </a:solidFill>
              </a:rPr>
              <a:t>실제 세계</a:t>
            </a:r>
            <a:r>
              <a:rPr lang="ko-KR" altLang="en-US" sz="2000" dirty="0" smtClean="0"/>
              <a:t>와 </a:t>
            </a:r>
            <a:r>
              <a:rPr lang="ko-KR" altLang="en-US" sz="2000" dirty="0" smtClean="0">
                <a:solidFill>
                  <a:srgbClr val="008000"/>
                </a:solidFill>
              </a:rPr>
              <a:t>가상의 세계</a:t>
            </a:r>
            <a:r>
              <a:rPr lang="ko-KR" altLang="en-US" sz="2000" dirty="0" smtClean="0"/>
              <a:t> 사이의 </a:t>
            </a:r>
            <a:r>
              <a:rPr lang="ko-KR" altLang="en-US" sz="2000" dirty="0" smtClean="0">
                <a:solidFill>
                  <a:srgbClr val="008000"/>
                </a:solidFill>
              </a:rPr>
              <a:t>좌표 값</a:t>
            </a:r>
            <a:r>
              <a:rPr lang="ko-KR" altLang="en-US" sz="2000" dirty="0" smtClean="0"/>
              <a:t> </a:t>
            </a:r>
            <a:r>
              <a:rPr lang="ko-KR" altLang="en-US" sz="2000" dirty="0" smtClean="0"/>
              <a:t>계산</a:t>
            </a:r>
            <a:endParaRPr lang="en-US" altLang="ko-KR" sz="2000" dirty="0" smtClean="0"/>
          </a:p>
          <a:p>
            <a:pPr lvl="1"/>
            <a:endParaRPr lang="en-US" altLang="ko-KR" sz="2000" dirty="0" smtClean="0"/>
          </a:p>
          <a:p>
            <a:r>
              <a:rPr lang="ko-KR" altLang="en-US" dirty="0" smtClean="0"/>
              <a:t>출력 </a:t>
            </a:r>
            <a:r>
              <a:rPr lang="ko-KR" altLang="en-US" dirty="0"/>
              <a:t>장치 </a:t>
            </a:r>
            <a:r>
              <a:rPr lang="en-US" altLang="ko-KR" dirty="0"/>
              <a:t>(Display Devices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실제 </a:t>
            </a:r>
            <a:r>
              <a:rPr lang="ko-KR" altLang="en-US" dirty="0"/>
              <a:t>현실과 컴퓨터 상에서 생성된 </a:t>
            </a:r>
            <a:r>
              <a:rPr lang="ko-KR" altLang="en-US" dirty="0">
                <a:solidFill>
                  <a:srgbClr val="008000"/>
                </a:solidFill>
              </a:rPr>
              <a:t>가상 현실을 혼합</a:t>
            </a:r>
            <a:r>
              <a:rPr lang="ko-KR" altLang="en-US" dirty="0"/>
              <a:t>하여 사용자에게 효과적으로 </a:t>
            </a:r>
            <a:r>
              <a:rPr lang="ko-KR" altLang="en-US" dirty="0">
                <a:solidFill>
                  <a:srgbClr val="008000"/>
                </a:solidFill>
              </a:rPr>
              <a:t>출력하기 위한 장치</a:t>
            </a:r>
          </a:p>
          <a:p>
            <a:pPr lvl="1"/>
            <a:endParaRPr lang="ko-KR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87429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C2A116BC-144C-4489-8556-C105AEC1A3A2}" type="slidenum">
              <a:rPr kumimoji="0" lang="en-US" altLang="ko-KR" smtClean="0"/>
              <a:pPr eaLnBrk="1" hangingPunct="1"/>
              <a:t>2</a:t>
            </a:fld>
            <a:endParaRPr kumimoji="0" lang="en-US" altLang="ko-KR" smtClean="0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가상현실이란</a:t>
            </a:r>
            <a:r>
              <a:rPr lang="en-US" altLang="ko-KR" dirty="0" smtClean="0"/>
              <a:t>?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실제 </a:t>
            </a:r>
            <a:r>
              <a:rPr lang="ko-KR" altLang="en-US" b="1" dirty="0">
                <a:solidFill>
                  <a:srgbClr val="C00000"/>
                </a:solidFill>
              </a:rPr>
              <a:t>현실의 특정 환경</a:t>
            </a:r>
            <a:r>
              <a:rPr lang="en-US" altLang="ko-KR" b="1" dirty="0">
                <a:solidFill>
                  <a:srgbClr val="C00000"/>
                </a:solidFill>
              </a:rPr>
              <a:t>, </a:t>
            </a:r>
            <a:r>
              <a:rPr lang="ko-KR" altLang="en-US" b="1" dirty="0">
                <a:solidFill>
                  <a:srgbClr val="C00000"/>
                </a:solidFill>
              </a:rPr>
              <a:t>상황</a:t>
            </a:r>
            <a:r>
              <a:rPr lang="en-US" altLang="ko-KR" b="1" dirty="0">
                <a:solidFill>
                  <a:srgbClr val="C00000"/>
                </a:solidFill>
              </a:rPr>
              <a:t>, </a:t>
            </a:r>
            <a:r>
              <a:rPr lang="ko-KR" altLang="en-US" b="1" dirty="0">
                <a:solidFill>
                  <a:srgbClr val="C00000"/>
                </a:solidFill>
              </a:rPr>
              <a:t>또는 가상의 시나리오를 컴퓨터 </a:t>
            </a:r>
            <a:r>
              <a:rPr lang="ko-KR" altLang="en-US" b="1" dirty="0" smtClean="0">
                <a:solidFill>
                  <a:srgbClr val="C00000"/>
                </a:solidFill>
              </a:rPr>
              <a:t>모델링을 통해 </a:t>
            </a:r>
            <a:r>
              <a:rPr lang="ko-KR" altLang="en-US" b="1" dirty="0">
                <a:solidFill>
                  <a:srgbClr val="C00000"/>
                </a:solidFill>
              </a:rPr>
              <a:t>구축</a:t>
            </a:r>
            <a:r>
              <a:rPr lang="ko-KR" altLang="en-US" dirty="0"/>
              <a:t>하고 이러한 가상 환경에서 사용자가 상호작용할 수 있도록 돕는 </a:t>
            </a:r>
            <a:r>
              <a:rPr lang="ko-KR" altLang="en-US" dirty="0" smtClean="0"/>
              <a:t>시스템 및 </a:t>
            </a:r>
            <a:r>
              <a:rPr lang="ko-KR" altLang="en-US" dirty="0"/>
              <a:t>관련 </a:t>
            </a:r>
            <a:r>
              <a:rPr lang="ko-KR" altLang="en-US" dirty="0" smtClean="0"/>
              <a:t>기술</a:t>
            </a:r>
            <a:endParaRPr lang="en-US" altLang="ko-KR" dirty="0" smtClean="0"/>
          </a:p>
          <a:p>
            <a:r>
              <a:rPr lang="ko-KR" altLang="en-US" dirty="0" smtClean="0"/>
              <a:t>가상현실은 </a:t>
            </a:r>
            <a:r>
              <a:rPr lang="ko-KR" altLang="en-US" b="1" u="sng" dirty="0">
                <a:solidFill>
                  <a:srgbClr val="C00000"/>
                </a:solidFill>
              </a:rPr>
              <a:t>사용자와 상호작용이 가능</a:t>
            </a:r>
            <a:r>
              <a:rPr lang="ko-KR" altLang="en-US" dirty="0"/>
              <a:t>하고 사용자의 경험을 창출한다는 점에서 일방적으로 구현된 시뮬레이션과는 </a:t>
            </a:r>
            <a:r>
              <a:rPr lang="ko-KR" altLang="en-US" dirty="0" smtClean="0"/>
              <a:t>구분됨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     예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비행훈련시뮬레이션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가상모델하우스</a:t>
            </a:r>
            <a:endParaRPr lang="en-US" altLang="ko-K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647727"/>
            <a:ext cx="3096344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653089"/>
            <a:ext cx="3096344" cy="2584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pPr>
              <a:defRPr/>
            </a:pPr>
            <a:fld id="{45D30C50-0F31-49EC-A86A-CFAC57922F11}" type="slidenum">
              <a:rPr lang="ko-KR" altLang="en-US"/>
              <a:pPr>
                <a:defRPr/>
              </a:pPr>
              <a:t>20</a:t>
            </a:fld>
            <a:endParaRPr lang="en-US" altLang="ko-KR"/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116632"/>
            <a:ext cx="8423721" cy="990600"/>
          </a:xfrm>
        </p:spPr>
        <p:txBody>
          <a:bodyPr/>
          <a:lstStyle/>
          <a:p>
            <a:r>
              <a:rPr lang="ko-KR" altLang="en-US" dirty="0" smtClean="0"/>
              <a:t>이미지 캡쳐 및 </a:t>
            </a:r>
            <a:r>
              <a:rPr lang="en-US" altLang="ko-KR" dirty="0" smtClean="0"/>
              <a:t>3D</a:t>
            </a:r>
            <a:r>
              <a:rPr lang="ko-KR" altLang="en-US" dirty="0" smtClean="0"/>
              <a:t>모델링</a:t>
            </a:r>
            <a:r>
              <a:rPr lang="en-US" altLang="ko-KR" dirty="0" smtClean="0"/>
              <a:t>(</a:t>
            </a:r>
            <a:r>
              <a:rPr lang="en-US" altLang="ko-KR" dirty="0" smtClean="0"/>
              <a:t>3D Modeling)</a:t>
            </a:r>
          </a:p>
        </p:txBody>
      </p:sp>
      <p:sp>
        <p:nvSpPr>
          <p:cNvPr id="58390" name="Rectangle 1046"/>
          <p:cNvSpPr>
            <a:spLocks noChangeArrowheads="1"/>
          </p:cNvSpPr>
          <p:nvPr/>
        </p:nvSpPr>
        <p:spPr bwMode="auto">
          <a:xfrm>
            <a:off x="539552" y="1199728"/>
            <a:ext cx="80010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004C00"/>
              </a:buClr>
              <a:buSzPct val="80000"/>
              <a:buFont typeface="Wingdings" pitchFamily="2" charset="2"/>
              <a:buChar char="q"/>
              <a:defRPr/>
            </a:pPr>
            <a:r>
              <a:rPr lang="en-US" altLang="ko-KR" sz="2000" b="1" dirty="0">
                <a:latin typeface="+mn-ea"/>
                <a:ea typeface="+mn-ea"/>
              </a:rPr>
              <a:t>3D </a:t>
            </a:r>
            <a:r>
              <a:rPr lang="ko-KR" altLang="en-US" sz="2000" b="1" dirty="0">
                <a:latin typeface="+mn-ea"/>
                <a:ea typeface="+mn-ea"/>
              </a:rPr>
              <a:t>모델 디자인 툴을 이용</a:t>
            </a:r>
          </a:p>
          <a:p>
            <a:pPr marL="742950" lvl="1" indent="-285750">
              <a:lnSpc>
                <a:spcPct val="80000"/>
              </a:lnSpc>
              <a:spcBef>
                <a:spcPct val="20000"/>
              </a:spcBef>
              <a:buClr>
                <a:srgbClr val="2B2456"/>
              </a:buClr>
              <a:buSzPct val="80000"/>
              <a:buFont typeface="Wingdings" pitchFamily="2" charset="2"/>
              <a:buNone/>
              <a:defRPr/>
            </a:pPr>
            <a:r>
              <a:rPr lang="en-US" altLang="ko-KR" b="1" dirty="0">
                <a:latin typeface="+mn-ea"/>
                <a:ea typeface="+mn-ea"/>
              </a:rPr>
              <a:t>ex) </a:t>
            </a:r>
            <a:r>
              <a:rPr lang="en-US" altLang="ko-KR" b="1" dirty="0" err="1">
                <a:latin typeface="+mn-ea"/>
                <a:ea typeface="+mn-ea"/>
              </a:rPr>
              <a:t>Maya</a:t>
            </a:r>
            <a:r>
              <a:rPr lang="en-US" altLang="ko-KR" b="1" baseline="30000" dirty="0" err="1">
                <a:latin typeface="+mn-ea"/>
                <a:ea typeface="+mn-ea"/>
              </a:rPr>
              <a:t>TM</a:t>
            </a:r>
            <a:r>
              <a:rPr lang="en-US" altLang="ko-KR" b="1" dirty="0">
                <a:latin typeface="+mn-ea"/>
                <a:ea typeface="+mn-ea"/>
              </a:rPr>
              <a:t>, </a:t>
            </a:r>
            <a:r>
              <a:rPr lang="en-US" altLang="ko-KR" b="1" dirty="0" err="1">
                <a:latin typeface="+mn-ea"/>
                <a:ea typeface="+mn-ea"/>
              </a:rPr>
              <a:t>SoftImage</a:t>
            </a:r>
            <a:r>
              <a:rPr lang="en-US" altLang="ko-KR" b="1" baseline="30000" dirty="0" err="1">
                <a:latin typeface="+mn-ea"/>
                <a:ea typeface="+mn-ea"/>
              </a:rPr>
              <a:t>TM</a:t>
            </a:r>
            <a:r>
              <a:rPr lang="en-US" altLang="ko-KR" b="1" dirty="0">
                <a:latin typeface="+mn-ea"/>
                <a:ea typeface="+mn-ea"/>
              </a:rPr>
              <a:t>, …</a:t>
            </a:r>
          </a:p>
          <a:p>
            <a:pPr marL="342900" indent="-342900">
              <a:spcBef>
                <a:spcPct val="20000"/>
              </a:spcBef>
              <a:buClr>
                <a:srgbClr val="004C00"/>
              </a:buClr>
              <a:buSzPct val="80000"/>
              <a:buFont typeface="Wingdings" pitchFamily="2" charset="2"/>
              <a:buChar char="q"/>
              <a:defRPr/>
            </a:pPr>
            <a:endParaRPr lang="en-US" altLang="ko-KR" sz="2000" b="1" dirty="0">
              <a:latin typeface="+mn-ea"/>
              <a:ea typeface="+mn-ea"/>
            </a:endParaRPr>
          </a:p>
          <a:p>
            <a:pPr marL="342900" indent="-342900">
              <a:spcBef>
                <a:spcPct val="20000"/>
              </a:spcBef>
              <a:buClr>
                <a:srgbClr val="004C00"/>
              </a:buClr>
              <a:buSzPct val="80000"/>
              <a:buFont typeface="Wingdings" pitchFamily="2" charset="2"/>
              <a:buChar char="q"/>
              <a:defRPr/>
            </a:pPr>
            <a:endParaRPr lang="en-US" altLang="ko-KR" sz="2000" b="1" dirty="0">
              <a:latin typeface="+mn-ea"/>
              <a:ea typeface="+mn-ea"/>
            </a:endParaRPr>
          </a:p>
          <a:p>
            <a:pPr marL="342900" indent="-342900">
              <a:spcBef>
                <a:spcPct val="20000"/>
              </a:spcBef>
              <a:buClr>
                <a:srgbClr val="004C00"/>
              </a:buClr>
              <a:buSzPct val="80000"/>
              <a:buFont typeface="Wingdings" pitchFamily="2" charset="2"/>
              <a:buChar char="q"/>
              <a:defRPr/>
            </a:pPr>
            <a:endParaRPr lang="en-US" altLang="ko-KR" sz="2000" b="1" dirty="0">
              <a:latin typeface="+mn-ea"/>
              <a:ea typeface="+mn-ea"/>
            </a:endParaRPr>
          </a:p>
          <a:p>
            <a:pPr marL="342900" indent="-342900">
              <a:spcBef>
                <a:spcPct val="20000"/>
              </a:spcBef>
              <a:buClr>
                <a:srgbClr val="004C00"/>
              </a:buClr>
              <a:buSzPct val="80000"/>
              <a:buFont typeface="Wingdings" pitchFamily="2" charset="2"/>
              <a:buChar char="q"/>
              <a:defRPr/>
            </a:pPr>
            <a:endParaRPr lang="en-US" altLang="ko-KR" sz="2000" b="1" dirty="0" smtClean="0">
              <a:latin typeface="+mn-ea"/>
              <a:ea typeface="+mn-ea"/>
            </a:endParaRPr>
          </a:p>
          <a:p>
            <a:pPr marL="342900" indent="-342900">
              <a:spcBef>
                <a:spcPct val="20000"/>
              </a:spcBef>
              <a:buClr>
                <a:srgbClr val="004C00"/>
              </a:buClr>
              <a:buSzPct val="80000"/>
              <a:buFont typeface="Wingdings" pitchFamily="2" charset="2"/>
              <a:buChar char="q"/>
              <a:defRPr/>
            </a:pPr>
            <a:r>
              <a:rPr lang="en-US" altLang="ko-KR" sz="2000" b="1" dirty="0" smtClean="0">
                <a:latin typeface="+mn-ea"/>
                <a:ea typeface="+mn-ea"/>
              </a:rPr>
              <a:t>3D </a:t>
            </a:r>
            <a:r>
              <a:rPr lang="en-US" altLang="ko-KR" sz="2000" b="1" dirty="0">
                <a:latin typeface="+mn-ea"/>
                <a:ea typeface="+mn-ea"/>
              </a:rPr>
              <a:t>reconstruction from image</a:t>
            </a:r>
            <a:endParaRPr lang="ko-KR" altLang="en-US" sz="2000" b="1" dirty="0">
              <a:latin typeface="+mn-ea"/>
              <a:ea typeface="+mn-ea"/>
            </a:endParaRPr>
          </a:p>
          <a:p>
            <a:pPr marL="342900" indent="-342900">
              <a:spcBef>
                <a:spcPct val="20000"/>
              </a:spcBef>
              <a:buClr>
                <a:srgbClr val="004C00"/>
              </a:buClr>
              <a:buSzPct val="80000"/>
              <a:buFont typeface="Wingdings" pitchFamily="2" charset="2"/>
              <a:buChar char="q"/>
              <a:defRPr/>
            </a:pPr>
            <a:endParaRPr lang="en-US" altLang="ko-KR" sz="2000" b="1" dirty="0">
              <a:latin typeface="+mn-ea"/>
              <a:ea typeface="+mn-ea"/>
            </a:endParaRPr>
          </a:p>
          <a:p>
            <a:pPr marL="342900" indent="-342900">
              <a:spcBef>
                <a:spcPct val="20000"/>
              </a:spcBef>
              <a:buClr>
                <a:srgbClr val="004C00"/>
              </a:buClr>
              <a:buSzPct val="80000"/>
              <a:buFont typeface="Wingdings" pitchFamily="2" charset="2"/>
              <a:buChar char="q"/>
              <a:defRPr/>
            </a:pPr>
            <a:endParaRPr lang="en-US" altLang="ko-KR" sz="1200" b="1" dirty="0">
              <a:latin typeface="+mn-ea"/>
              <a:ea typeface="+mn-ea"/>
            </a:endParaRPr>
          </a:p>
          <a:p>
            <a:pPr marL="342900" indent="-342900">
              <a:spcBef>
                <a:spcPct val="20000"/>
              </a:spcBef>
              <a:buClr>
                <a:srgbClr val="004C00"/>
              </a:buClr>
              <a:buSzPct val="80000"/>
              <a:buFont typeface="Wingdings" pitchFamily="2" charset="2"/>
              <a:buChar char="q"/>
              <a:defRPr/>
            </a:pPr>
            <a:endParaRPr lang="en-US" altLang="ko-KR" sz="2000" b="1" dirty="0">
              <a:latin typeface="+mn-ea"/>
              <a:ea typeface="+mn-ea"/>
            </a:endParaRPr>
          </a:p>
          <a:p>
            <a:pPr marL="342900" indent="-342900">
              <a:spcBef>
                <a:spcPct val="20000"/>
              </a:spcBef>
              <a:buClr>
                <a:srgbClr val="004C00"/>
              </a:buClr>
              <a:buSzPct val="80000"/>
              <a:buFont typeface="Wingdings" pitchFamily="2" charset="2"/>
              <a:buChar char="q"/>
              <a:defRPr/>
            </a:pPr>
            <a:endParaRPr lang="en-US" altLang="ko-KR" sz="1600" b="1" dirty="0">
              <a:latin typeface="+mn-ea"/>
              <a:ea typeface="+mn-ea"/>
            </a:endParaRPr>
          </a:p>
          <a:p>
            <a:pPr marL="342900" indent="-342900">
              <a:spcBef>
                <a:spcPct val="20000"/>
              </a:spcBef>
              <a:buClr>
                <a:srgbClr val="004C00"/>
              </a:buClr>
              <a:buSzPct val="80000"/>
              <a:buFont typeface="Wingdings" pitchFamily="2" charset="2"/>
              <a:buChar char="q"/>
              <a:defRPr/>
            </a:pPr>
            <a:r>
              <a:rPr lang="en-US" altLang="ko-KR" sz="2000" b="1" dirty="0">
                <a:latin typeface="+mn-ea"/>
                <a:ea typeface="+mn-ea"/>
              </a:rPr>
              <a:t>Range Finder (Laser scanner)</a:t>
            </a:r>
          </a:p>
          <a:p>
            <a:pPr marL="342900" indent="-342900">
              <a:spcBef>
                <a:spcPct val="20000"/>
              </a:spcBef>
              <a:buClr>
                <a:srgbClr val="004C00"/>
              </a:buClr>
              <a:buSzPct val="80000"/>
              <a:buFont typeface="Wingdings" pitchFamily="2" charset="2"/>
              <a:buChar char="q"/>
              <a:defRPr/>
            </a:pPr>
            <a:endParaRPr lang="ko-KR" altLang="en-US" sz="2000" b="1" dirty="0">
              <a:latin typeface="+mn-ea"/>
              <a:ea typeface="+mn-e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129232" y="1326667"/>
            <a:ext cx="4636942" cy="1801287"/>
            <a:chOff x="4129232" y="1326667"/>
            <a:chExt cx="4636942" cy="1801287"/>
          </a:xfrm>
        </p:grpSpPr>
        <p:pic>
          <p:nvPicPr>
            <p:cNvPr id="58391" name="Picture 1047" descr="y0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215" y="1326667"/>
              <a:ext cx="2249959" cy="1801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392" name="Picture 1048" descr="han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9232" y="1326668"/>
              <a:ext cx="2240735" cy="1787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그룹 3"/>
          <p:cNvGrpSpPr/>
          <p:nvPr/>
        </p:nvGrpSpPr>
        <p:grpSpPr>
          <a:xfrm>
            <a:off x="1900238" y="3831481"/>
            <a:ext cx="6343650" cy="2909887"/>
            <a:chOff x="1900238" y="3831481"/>
            <a:chExt cx="6343650" cy="2909887"/>
          </a:xfrm>
        </p:grpSpPr>
        <p:graphicFrame>
          <p:nvGraphicFramePr>
            <p:cNvPr id="58393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82413432"/>
                </p:ext>
              </p:extLst>
            </p:nvPr>
          </p:nvGraphicFramePr>
          <p:xfrm>
            <a:off x="4117975" y="3831481"/>
            <a:ext cx="1582738" cy="11826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4" name="Image" r:id="rId5" imgW="3111111" imgH="2323810" progId="Photoshop.Image.7">
                    <p:embed/>
                  </p:oleObj>
                </mc:Choice>
                <mc:Fallback>
                  <p:oleObj name="Image" r:id="rId5" imgW="3111111" imgH="2323810" progId="Photoshop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17975" y="3831481"/>
                          <a:ext cx="1582738" cy="11826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7961" dir="2700000" algn="ctr" rotWithShape="0">
                                  <a:srgbClr val="969696">
                                    <a:alpha val="50000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839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4741323"/>
                </p:ext>
              </p:extLst>
            </p:nvPr>
          </p:nvGraphicFramePr>
          <p:xfrm>
            <a:off x="5870575" y="3831481"/>
            <a:ext cx="1582738" cy="11826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5" name="Image" r:id="rId7" imgW="3111111" imgH="2323810" progId="Photoshop.Image.7">
                    <p:embed/>
                  </p:oleObj>
                </mc:Choice>
                <mc:Fallback>
                  <p:oleObj name="Image" r:id="rId7" imgW="3111111" imgH="2323810" progId="Photoshop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70575" y="3831481"/>
                          <a:ext cx="1582738" cy="11826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7961" dir="2700000" algn="ctr" rotWithShape="0">
                                  <a:srgbClr val="969696">
                                    <a:alpha val="50000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8395" name="Text Box 1051"/>
            <p:cNvSpPr txBox="1">
              <a:spLocks noChangeArrowheads="1"/>
            </p:cNvSpPr>
            <p:nvPr/>
          </p:nvSpPr>
          <p:spPr bwMode="auto">
            <a:xfrm>
              <a:off x="2978150" y="4242643"/>
              <a:ext cx="1638300" cy="519113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rgbClr val="6666FF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ko-KR" altLang="en-US" sz="2800">
                  <a:solidFill>
                    <a:srgbClr val="FF9900"/>
                  </a:solidFill>
                  <a:latin typeface="Impact" pitchFamily="34" charset="0"/>
                  <a:sym typeface="Wingdings" pitchFamily="2" charset="2"/>
                </a:rPr>
                <a:t></a:t>
              </a:r>
              <a:endParaRPr lang="ko-KR" altLang="en-US" sz="2800">
                <a:solidFill>
                  <a:srgbClr val="FF9900"/>
                </a:solidFill>
                <a:latin typeface="Impact" pitchFamily="34" charset="0"/>
              </a:endParaRPr>
            </a:p>
          </p:txBody>
        </p:sp>
        <p:sp>
          <p:nvSpPr>
            <p:cNvPr id="58396" name="Text Box 1052"/>
            <p:cNvSpPr txBox="1">
              <a:spLocks noChangeArrowheads="1"/>
            </p:cNvSpPr>
            <p:nvPr/>
          </p:nvSpPr>
          <p:spPr bwMode="auto">
            <a:xfrm>
              <a:off x="4427538" y="5806331"/>
              <a:ext cx="1638300" cy="519112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rgbClr val="6666FF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ko-KR" altLang="en-US" sz="2800">
                  <a:solidFill>
                    <a:srgbClr val="FF9900"/>
                  </a:solidFill>
                  <a:latin typeface="Impact" pitchFamily="34" charset="0"/>
                  <a:sym typeface="Wingdings" pitchFamily="2" charset="2"/>
                </a:rPr>
                <a:t></a:t>
              </a:r>
              <a:endParaRPr lang="ko-KR" altLang="en-US" sz="2800">
                <a:solidFill>
                  <a:srgbClr val="FF9900"/>
                </a:solidFill>
                <a:latin typeface="Impact" pitchFamily="34" charset="0"/>
              </a:endParaRPr>
            </a:p>
          </p:txBody>
        </p:sp>
        <p:pic>
          <p:nvPicPr>
            <p:cNvPr id="58397" name="Picture 1053" descr="scanke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6638" y="5438031"/>
              <a:ext cx="1373187" cy="1271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398" name="Picture 1054" descr="head.gif (353240 Byte)"/>
            <p:cNvPicPr>
              <a:picLocks noChangeAspect="1" noChangeArrowheads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5925" y="5441206"/>
              <a:ext cx="1300163" cy="1300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399" name="Picture 1055" descr="man"/>
            <p:cNvPicPr>
              <a:picLocks noChangeAspect="1" noChangeArrowheads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3725" y="5441206"/>
              <a:ext cx="1300163" cy="1300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400" name="Picture 1056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0238" y="5439618"/>
              <a:ext cx="1517650" cy="1281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8401" name="Picture 1057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8175" y="3831481"/>
              <a:ext cx="1582738" cy="1182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직사각형 1">
            <a:hlinkClick r:id="rId14"/>
          </p:cNvPr>
          <p:cNvSpPr/>
          <p:nvPr/>
        </p:nvSpPr>
        <p:spPr>
          <a:xfrm>
            <a:off x="1095887" y="1976750"/>
            <a:ext cx="252888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rgbClr val="004C00"/>
              </a:buClr>
              <a:buSzPct val="80000"/>
              <a:defRPr/>
            </a:pPr>
            <a:r>
              <a:rPr lang="en-US" altLang="ko-KR" sz="1400" b="1" dirty="0">
                <a:solidFill>
                  <a:srgbClr val="C00000"/>
                </a:solidFill>
                <a:latin typeface="+mn-ea"/>
              </a:rPr>
              <a:t>https://www.autodesk.co.kr/products/maya/overview?plc=MAYA&amp;term=1-YEAR&amp;support=ADVANCED&amp;quantity=1</a:t>
            </a:r>
          </a:p>
        </p:txBody>
      </p:sp>
    </p:spTree>
    <p:extLst>
      <p:ext uri="{BB962C8B-B14F-4D97-AF65-F5344CB8AC3E}">
        <p14:creationId xmlns:p14="http://schemas.microsoft.com/office/powerpoint/2010/main" val="260633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pPr>
              <a:defRPr/>
            </a:pPr>
            <a:fld id="{94C0DCDA-FE16-4019-87F2-F828DC3804DC}" type="slidenum">
              <a:rPr lang="ko-KR" altLang="en-US"/>
              <a:pPr>
                <a:defRPr/>
              </a:pPr>
              <a:t>21</a:t>
            </a:fld>
            <a:endParaRPr lang="en-US" altLang="ko-KR"/>
          </a:p>
        </p:txBody>
      </p:sp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r>
              <a:rPr lang="ko-KR" altLang="en-US" smtClean="0"/>
              <a:t>사용자 위치 추적 </a:t>
            </a:r>
            <a:r>
              <a:rPr lang="en-US" altLang="ko-KR" smtClean="0"/>
              <a:t>(Tracking)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3857" y="1206357"/>
            <a:ext cx="8153400" cy="4495800"/>
          </a:xfrm>
        </p:spPr>
        <p:txBody>
          <a:bodyPr/>
          <a:lstStyle/>
          <a:p>
            <a:r>
              <a:rPr lang="ko-KR" altLang="en-US" sz="2400" dirty="0" smtClean="0"/>
              <a:t>사용자의 위치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이동방향에 대한 정보를 취득하는 과정</a:t>
            </a:r>
          </a:p>
          <a:p>
            <a:pPr lvl="1"/>
            <a:r>
              <a:rPr lang="ko-KR" altLang="en-US" sz="2000" dirty="0" smtClean="0"/>
              <a:t>특정한 모양의 </a:t>
            </a:r>
            <a:r>
              <a:rPr lang="ko-KR" altLang="en-US" sz="2000" dirty="0" err="1" smtClean="0">
                <a:solidFill>
                  <a:srgbClr val="008000"/>
                </a:solidFill>
              </a:rPr>
              <a:t>표식자</a:t>
            </a:r>
            <a:r>
              <a:rPr lang="en-US" altLang="ko-KR" sz="2000" dirty="0" smtClean="0">
                <a:solidFill>
                  <a:srgbClr val="008000"/>
                </a:solidFill>
              </a:rPr>
              <a:t>(</a:t>
            </a:r>
            <a:r>
              <a:rPr lang="en-US" altLang="ko-KR" sz="2000" dirty="0" err="1" smtClean="0">
                <a:solidFill>
                  <a:srgbClr val="008000"/>
                </a:solidFill>
              </a:rPr>
              <a:t>fiducial</a:t>
            </a:r>
            <a:r>
              <a:rPr lang="en-US" altLang="ko-KR" sz="2000" dirty="0" smtClean="0">
                <a:solidFill>
                  <a:srgbClr val="008000"/>
                </a:solidFill>
              </a:rPr>
              <a:t>)</a:t>
            </a:r>
            <a:r>
              <a:rPr lang="ko-KR" altLang="en-US" sz="2000" dirty="0" smtClean="0"/>
              <a:t>를 사용자가 부착하고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카메라가 해당 표식자의 </a:t>
            </a:r>
            <a:r>
              <a:rPr lang="ko-KR" altLang="en-US" sz="2000" dirty="0" smtClean="0">
                <a:solidFill>
                  <a:srgbClr val="008000"/>
                </a:solidFill>
              </a:rPr>
              <a:t>패턴을 인식</a:t>
            </a:r>
            <a:r>
              <a:rPr lang="ko-KR" altLang="en-US" sz="2000" dirty="0" smtClean="0"/>
              <a:t>하는 방법</a:t>
            </a:r>
            <a:r>
              <a:rPr lang="en-US" altLang="ko-KR" sz="2000" dirty="0" smtClean="0"/>
              <a:t>. </a:t>
            </a:r>
            <a:endParaRPr lang="ko-KR" altLang="en-US" dirty="0" smtClean="0"/>
          </a:p>
          <a:p>
            <a:pPr lvl="1"/>
            <a:r>
              <a:rPr lang="ko-KR" altLang="en-US" sz="2000" dirty="0" smtClean="0"/>
              <a:t>모션 추적 장치</a:t>
            </a:r>
            <a:r>
              <a:rPr lang="en-US" altLang="ko-KR" sz="2000" dirty="0" smtClean="0"/>
              <a:t>(motion tracking device)</a:t>
            </a:r>
            <a:r>
              <a:rPr lang="ko-KR" altLang="en-US" sz="2000" dirty="0" smtClean="0"/>
              <a:t>와 같은 </a:t>
            </a:r>
            <a:r>
              <a:rPr lang="ko-KR" altLang="en-US" sz="2000" dirty="0" smtClean="0">
                <a:solidFill>
                  <a:srgbClr val="008000"/>
                </a:solidFill>
              </a:rPr>
              <a:t>하드웨어 장비</a:t>
            </a:r>
            <a:r>
              <a:rPr lang="ko-KR" altLang="en-US" sz="2000" dirty="0" smtClean="0"/>
              <a:t>를 이용하는 방법</a:t>
            </a:r>
            <a:r>
              <a:rPr lang="en-US" altLang="ko-KR" sz="2000" dirty="0" smtClean="0"/>
              <a:t>.</a:t>
            </a:r>
          </a:p>
          <a:p>
            <a:pPr lvl="1"/>
            <a:endParaRPr lang="ko-KR" altLang="en-US" sz="2000" dirty="0" smtClean="0"/>
          </a:p>
          <a:p>
            <a:pPr lvl="1"/>
            <a:endParaRPr lang="en-US" altLang="ko-KR" sz="2000" dirty="0" smtClean="0"/>
          </a:p>
          <a:p>
            <a:pPr lvl="1"/>
            <a:endParaRPr lang="en-US" altLang="ko-KR" sz="2000" dirty="0" smtClean="0"/>
          </a:p>
          <a:p>
            <a:pPr lvl="1"/>
            <a:endParaRPr lang="en-US" altLang="ko-KR" sz="2000" dirty="0" smtClean="0"/>
          </a:p>
          <a:p>
            <a:pPr lvl="1"/>
            <a:endParaRPr lang="en-US" altLang="ko-KR" sz="2000" dirty="0" smtClean="0"/>
          </a:p>
          <a:p>
            <a:pPr lvl="1"/>
            <a:endParaRPr lang="en-US" altLang="ko-KR" sz="2000" dirty="0" smtClean="0"/>
          </a:p>
          <a:p>
            <a:pPr lvl="1"/>
            <a:r>
              <a:rPr lang="en-US" altLang="ko-KR" sz="2000" dirty="0" smtClean="0">
                <a:solidFill>
                  <a:srgbClr val="008000"/>
                </a:solidFill>
              </a:rPr>
              <a:t>GPS (Global Positioning System)</a:t>
            </a:r>
            <a:r>
              <a:rPr lang="ko-KR" altLang="en-US" sz="2000" dirty="0" smtClean="0"/>
              <a:t>를 이용하는 방법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주로 </a:t>
            </a:r>
            <a:r>
              <a:rPr lang="ko-KR" altLang="en-US" sz="2000" dirty="0" smtClean="0">
                <a:solidFill>
                  <a:srgbClr val="008000"/>
                </a:solidFill>
              </a:rPr>
              <a:t>실 외에서 사용</a:t>
            </a:r>
            <a:r>
              <a:rPr lang="ko-KR" altLang="en-US" sz="2000" dirty="0" smtClean="0"/>
              <a:t>되며 </a:t>
            </a:r>
            <a:r>
              <a:rPr lang="en-US" altLang="ko-KR" sz="2000" dirty="0" smtClean="0"/>
              <a:t>1m~100m</a:t>
            </a:r>
            <a:r>
              <a:rPr lang="ko-KR" altLang="en-US" sz="2000" dirty="0" smtClean="0"/>
              <a:t>정도까지의 오차가 발생함</a:t>
            </a:r>
            <a:r>
              <a:rPr lang="en-US" altLang="ko-KR" sz="2000" dirty="0" smtClean="0"/>
              <a:t>.</a:t>
            </a:r>
          </a:p>
        </p:txBody>
      </p:sp>
      <p:pic>
        <p:nvPicPr>
          <p:cNvPr id="31749" name="Picture 5" descr="EMB3cb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140968"/>
            <a:ext cx="2592288" cy="1906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681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pPr>
              <a:defRPr/>
            </a:pPr>
            <a:fld id="{97122307-F1EB-4E7C-9759-4312D923965A}" type="slidenum">
              <a:rPr lang="ko-KR" altLang="en-US"/>
              <a:pPr>
                <a:defRPr/>
              </a:pPr>
              <a:t>22</a:t>
            </a:fld>
            <a:endParaRPr lang="en-US" altLang="ko-KR"/>
          </a:p>
        </p:txBody>
      </p:sp>
      <p:sp>
        <p:nvSpPr>
          <p:cNvPr id="27651" name="Rectangle 4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  <a:noFill/>
        </p:spPr>
        <p:txBody>
          <a:bodyPr/>
          <a:lstStyle/>
          <a:p>
            <a:r>
              <a:rPr lang="ko-KR" altLang="en-US" smtClean="0"/>
              <a:t>카메라 교정 </a:t>
            </a:r>
            <a:r>
              <a:rPr lang="en-US" altLang="ko-KR" smtClean="0"/>
              <a:t>(Camera calibration)</a:t>
            </a:r>
          </a:p>
        </p:txBody>
      </p:sp>
      <p:sp>
        <p:nvSpPr>
          <p:cNvPr id="27652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42938" y="1428750"/>
            <a:ext cx="8001000" cy="5181600"/>
          </a:xfrm>
          <a:noFill/>
        </p:spPr>
        <p:txBody>
          <a:bodyPr/>
          <a:lstStyle/>
          <a:p>
            <a:r>
              <a:rPr lang="ko-KR" altLang="en-US" dirty="0" smtClean="0"/>
              <a:t>카메라 정보 계산</a:t>
            </a:r>
          </a:p>
          <a:p>
            <a:pPr lvl="1"/>
            <a:r>
              <a:rPr lang="ko-KR" altLang="en-US" dirty="0" smtClean="0"/>
              <a:t>카메라와 피사체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영상에 대한 </a:t>
            </a:r>
            <a:r>
              <a:rPr lang="ko-KR" altLang="en-US" dirty="0" smtClean="0">
                <a:solidFill>
                  <a:srgbClr val="008000"/>
                </a:solidFill>
              </a:rPr>
              <a:t>상대적인 </a:t>
            </a:r>
            <a:r>
              <a:rPr lang="ko-KR" altLang="en-US" dirty="0" err="1" smtClean="0">
                <a:solidFill>
                  <a:srgbClr val="008000"/>
                </a:solidFill>
              </a:rPr>
              <a:t>좌표값</a:t>
            </a:r>
            <a:r>
              <a:rPr lang="ko-KR" altLang="en-US" dirty="0" smtClean="0">
                <a:solidFill>
                  <a:srgbClr val="008000"/>
                </a:solidFill>
              </a:rPr>
              <a:t> 계산</a:t>
            </a:r>
            <a:r>
              <a:rPr lang="ko-KR" altLang="en-US" dirty="0" smtClean="0"/>
              <a:t> 과정</a:t>
            </a:r>
          </a:p>
          <a:p>
            <a:pPr lvl="1"/>
            <a:r>
              <a:rPr lang="ko-KR" altLang="en-US" dirty="0" smtClean="0"/>
              <a:t>사용자의 </a:t>
            </a:r>
            <a:r>
              <a:rPr lang="ko-KR" altLang="en-US" dirty="0" smtClean="0">
                <a:solidFill>
                  <a:srgbClr val="008000"/>
                </a:solidFill>
              </a:rPr>
              <a:t>위치와 움직임 방향 추정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카메라 정보 </a:t>
            </a:r>
            <a:r>
              <a:rPr lang="en-US" altLang="ko-KR" dirty="0" smtClean="0"/>
              <a:t>(Camera parameters)</a:t>
            </a:r>
          </a:p>
          <a:p>
            <a:pPr lvl="1"/>
            <a:r>
              <a:rPr lang="ko-KR" altLang="en-US" dirty="0" smtClean="0"/>
              <a:t>내부 정보 </a:t>
            </a:r>
            <a:r>
              <a:rPr lang="en-US" altLang="ko-KR" dirty="0" smtClean="0"/>
              <a:t>(Intrinsic parameter)</a:t>
            </a:r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외부 정보 </a:t>
            </a:r>
            <a:r>
              <a:rPr lang="en-US" altLang="ko-KR" dirty="0" smtClean="0"/>
              <a:t>(Extrinsic parameter)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61179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pPr>
              <a:defRPr/>
            </a:pPr>
            <a:fld id="{8341FA77-B798-4BF2-A25B-4DB011D9FC92}" type="slidenum">
              <a:rPr lang="ko-KR" altLang="en-US"/>
              <a:pPr>
                <a:defRPr/>
              </a:pPr>
              <a:t>23</a:t>
            </a:fld>
            <a:endParaRPr lang="en-US" altLang="ko-KR"/>
          </a:p>
        </p:txBody>
      </p:sp>
      <p:sp>
        <p:nvSpPr>
          <p:cNvPr id="28675" name="Rectangle 4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  <a:noFill/>
        </p:spPr>
        <p:txBody>
          <a:bodyPr/>
          <a:lstStyle/>
          <a:p>
            <a:r>
              <a:rPr lang="ko-KR" altLang="en-US" smtClean="0"/>
              <a:t>카메라 교정 </a:t>
            </a:r>
            <a:r>
              <a:rPr lang="en-US" altLang="ko-KR" smtClean="0"/>
              <a:t>(Camera calibration)</a:t>
            </a:r>
          </a:p>
        </p:txBody>
      </p:sp>
      <p:sp>
        <p:nvSpPr>
          <p:cNvPr id="28676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35990" y="1231900"/>
            <a:ext cx="8153400" cy="4495800"/>
          </a:xfrm>
          <a:noFill/>
        </p:spPr>
        <p:txBody>
          <a:bodyPr/>
          <a:lstStyle/>
          <a:p>
            <a:r>
              <a:rPr lang="en-US" altLang="ko-KR" sz="2400" dirty="0" smtClean="0">
                <a:sym typeface="Wingdings" pitchFamily="2" charset="2"/>
              </a:rPr>
              <a:t>2</a:t>
            </a:r>
            <a:r>
              <a:rPr lang="ko-KR" altLang="en-US" sz="2400" dirty="0" smtClean="0">
                <a:sym typeface="Wingdings" pitchFamily="2" charset="2"/>
              </a:rPr>
              <a:t>차원 교정 도구 </a:t>
            </a:r>
            <a:r>
              <a:rPr lang="en-US" altLang="ko-KR" sz="2400" dirty="0" smtClean="0">
                <a:sym typeface="Wingdings" pitchFamily="2" charset="2"/>
              </a:rPr>
              <a:t>(2D calibration object)</a:t>
            </a:r>
            <a:r>
              <a:rPr lang="ko-KR" altLang="en-US" sz="2400" dirty="0" smtClean="0">
                <a:sym typeface="Wingdings" pitchFamily="2" charset="2"/>
              </a:rPr>
              <a:t>를 이용한 방법 </a:t>
            </a:r>
            <a:endParaRPr lang="en-US" altLang="ko-KR" sz="2400" dirty="0" smtClean="0">
              <a:sym typeface="Wingdings" pitchFamily="2" charset="2"/>
            </a:endParaRPr>
          </a:p>
        </p:txBody>
      </p:sp>
      <p:graphicFrame>
        <p:nvGraphicFramePr>
          <p:cNvPr id="28677" name="Object 2"/>
          <p:cNvGraphicFramePr>
            <a:graphicFrameLocks noChangeAspect="1"/>
          </p:cNvGraphicFramePr>
          <p:nvPr>
            <p:extLst/>
          </p:nvPr>
        </p:nvGraphicFramePr>
        <p:xfrm>
          <a:off x="847782" y="1989138"/>
          <a:ext cx="3652210" cy="30960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비트맵 이미지" r:id="rId3" imgW="4572000" imgH="3724200" progId="Paint.Picture">
                  <p:embed/>
                </p:oleObj>
              </mc:Choice>
              <mc:Fallback>
                <p:oleObj name="비트맵 이미지" r:id="rId3" imgW="4572000" imgH="3724200" progId="Paint.Picture">
                  <p:embed/>
                  <p:pic>
                    <p:nvPicPr>
                      <p:cNvPr id="2867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7782" y="1989138"/>
                        <a:ext cx="3652210" cy="30960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8" name="Rectangle 8"/>
          <p:cNvSpPr>
            <a:spLocks noChangeArrowheads="1"/>
          </p:cNvSpPr>
          <p:nvPr/>
        </p:nvSpPr>
        <p:spPr bwMode="auto">
          <a:xfrm>
            <a:off x="1319733" y="5157788"/>
            <a:ext cx="2819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altLang="ko-KR" b="1" dirty="0"/>
              <a:t>Calibration with check board</a:t>
            </a:r>
          </a:p>
        </p:txBody>
      </p:sp>
      <p:sp>
        <p:nvSpPr>
          <p:cNvPr id="104457" name="Rectangle 9"/>
          <p:cNvSpPr>
            <a:spLocks noChangeArrowheads="1"/>
          </p:cNvSpPr>
          <p:nvPr/>
        </p:nvSpPr>
        <p:spPr bwMode="auto">
          <a:xfrm>
            <a:off x="5135563" y="5157788"/>
            <a:ext cx="2819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altLang="ko-KR" b="1" dirty="0"/>
              <a:t>Implementation using patterns</a:t>
            </a:r>
          </a:p>
        </p:txBody>
      </p:sp>
      <p:pic>
        <p:nvPicPr>
          <p:cNvPr id="104465" name="Picture 1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1916113"/>
            <a:ext cx="3097213" cy="156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66" name="Picture 1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313" y="3594101"/>
            <a:ext cx="3086700" cy="156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67" name="Rectangle 19"/>
          <p:cNvSpPr>
            <a:spLocks noChangeArrowheads="1"/>
          </p:cNvSpPr>
          <p:nvPr/>
        </p:nvSpPr>
        <p:spPr bwMode="auto">
          <a:xfrm>
            <a:off x="5281613" y="5929938"/>
            <a:ext cx="2819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altLang="ko-KR" b="1" dirty="0"/>
              <a:t>620_AgusantoK.mpg</a:t>
            </a:r>
          </a:p>
        </p:txBody>
      </p:sp>
    </p:spTree>
    <p:extLst>
      <p:ext uri="{BB962C8B-B14F-4D97-AF65-F5344CB8AC3E}">
        <p14:creationId xmlns:p14="http://schemas.microsoft.com/office/powerpoint/2010/main" val="15074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04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" dur="500"/>
                                        <p:tgtEl>
                                          <p:spTgt spid="104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3" dur="500"/>
                                        <p:tgtEl>
                                          <p:spTgt spid="104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6" dur="500"/>
                                        <p:tgtEl>
                                          <p:spTgt spid="104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7" grpId="0"/>
      <p:bldP spid="10446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pPr>
              <a:defRPr/>
            </a:pPr>
            <a:fld id="{BAA3E011-6D94-4D1B-BD3E-83A5F9794472}" type="slidenum">
              <a:rPr lang="ko-KR" altLang="en-US"/>
              <a:pPr>
                <a:defRPr/>
              </a:pPr>
              <a:t>24</a:t>
            </a:fld>
            <a:endParaRPr lang="en-US" altLang="ko-KR"/>
          </a:p>
        </p:txBody>
      </p:sp>
      <p:sp>
        <p:nvSpPr>
          <p:cNvPr id="24579" name="Rectangle 5"/>
          <p:cNvSpPr>
            <a:spLocks noGrp="1" noChangeArrowheads="1"/>
          </p:cNvSpPr>
          <p:nvPr>
            <p:ph type="title"/>
          </p:nvPr>
        </p:nvSpPr>
        <p:spPr>
          <a:xfrm>
            <a:off x="838200" y="260350"/>
            <a:ext cx="7620000" cy="800100"/>
          </a:xfrm>
        </p:spPr>
        <p:txBody>
          <a:bodyPr/>
          <a:lstStyle/>
          <a:p>
            <a:r>
              <a:rPr lang="ko-KR" altLang="en-US" smtClean="0"/>
              <a:t>출력 장치 </a:t>
            </a:r>
            <a:r>
              <a:rPr lang="en-US" altLang="ko-KR" smtClean="0"/>
              <a:t>(Display Devices)</a:t>
            </a:r>
          </a:p>
        </p:txBody>
      </p:sp>
      <p:sp>
        <p:nvSpPr>
          <p:cNvPr id="24580" name="AutoShape 6"/>
          <p:cNvSpPr>
            <a:spLocks noGrp="1" noChangeAspect="1" noChangeArrowheads="1"/>
          </p:cNvSpPr>
          <p:nvPr>
            <p:ph type="body" idx="1"/>
          </p:nvPr>
        </p:nvSpPr>
        <p:spPr>
          <a:xfrm>
            <a:off x="642938" y="1357313"/>
            <a:ext cx="8153400" cy="4495800"/>
          </a:xfrm>
          <a:noFill/>
        </p:spPr>
        <p:txBody>
          <a:bodyPr/>
          <a:lstStyle/>
          <a:p>
            <a:r>
              <a:rPr lang="en-US" altLang="ko-KR" sz="2400" dirty="0" smtClean="0"/>
              <a:t>HMD (Head-Mounted Display)</a:t>
            </a:r>
          </a:p>
          <a:p>
            <a:pPr lvl="1"/>
            <a:r>
              <a:rPr lang="en-US" altLang="ko-KR" sz="2000" dirty="0" smtClean="0"/>
              <a:t>Optical see-through HMD </a:t>
            </a:r>
          </a:p>
          <a:p>
            <a:pPr lvl="1"/>
            <a:endParaRPr lang="en-US" altLang="ko-KR" sz="2000" dirty="0" smtClean="0"/>
          </a:p>
          <a:p>
            <a:pPr lvl="1"/>
            <a:endParaRPr lang="en-US" altLang="ko-KR" sz="2000" dirty="0" smtClean="0"/>
          </a:p>
          <a:p>
            <a:pPr lvl="1"/>
            <a:endParaRPr lang="en-US" altLang="ko-KR" sz="2000" dirty="0" smtClean="0"/>
          </a:p>
          <a:p>
            <a:pPr lvl="1"/>
            <a:endParaRPr lang="en-US" altLang="ko-KR" sz="2000" dirty="0" smtClean="0"/>
          </a:p>
          <a:p>
            <a:pPr lvl="1"/>
            <a:r>
              <a:rPr lang="en-US" altLang="ko-KR" sz="2000" dirty="0" smtClean="0"/>
              <a:t>Video see-through HMD</a:t>
            </a:r>
          </a:p>
          <a:p>
            <a:pPr lvl="1"/>
            <a:endParaRPr lang="en-US" altLang="ko-KR" sz="2000" dirty="0" smtClean="0"/>
          </a:p>
          <a:p>
            <a:pPr lvl="1"/>
            <a:endParaRPr lang="en-US" altLang="ko-KR" sz="2000" dirty="0" smtClean="0"/>
          </a:p>
          <a:p>
            <a:pPr lvl="1"/>
            <a:endParaRPr lang="en-US" altLang="ko-KR" sz="2000" dirty="0" smtClean="0"/>
          </a:p>
          <a:p>
            <a:pPr lvl="1"/>
            <a:r>
              <a:rPr lang="en-US" altLang="ko-KR" sz="2000" dirty="0" smtClean="0"/>
              <a:t>Micro-optical HMD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 smtClean="0"/>
          </a:p>
        </p:txBody>
      </p:sp>
      <p:grpSp>
        <p:nvGrpSpPr>
          <p:cNvPr id="2" name="그룹 1"/>
          <p:cNvGrpSpPr/>
          <p:nvPr/>
        </p:nvGrpSpPr>
        <p:grpSpPr>
          <a:xfrm>
            <a:off x="2143125" y="2286000"/>
            <a:ext cx="4229075" cy="4370388"/>
            <a:chOff x="2143125" y="2286000"/>
            <a:chExt cx="4229075" cy="4370388"/>
          </a:xfrm>
        </p:grpSpPr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3438" y="2286000"/>
              <a:ext cx="1728762" cy="1333500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6" name="Picture 8" descr="vca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875" y="2286000"/>
              <a:ext cx="1673225" cy="1333500"/>
            </a:xfrm>
            <a:prstGeom prst="rect">
              <a:avLst/>
            </a:prstGeom>
            <a:noFill/>
            <a:ln>
              <a:noFill/>
            </a:ln>
            <a:effectLst>
              <a:outerShdw dist="35921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7" name="Picture 9" descr="Virtual Research Systems V8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875" y="4071938"/>
              <a:ext cx="1655763" cy="1036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8" name="Picture 10" descr="ProView%20XL355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3438" y="3786188"/>
              <a:ext cx="1728762" cy="1187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9" name="Picture 11" descr="DV-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3125" y="5715000"/>
              <a:ext cx="2047875" cy="723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0" name="Picture 12" descr="AV-1">
              <a:hlinkClick r:id="" action="ppaction://noaction"/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3438" y="5143500"/>
              <a:ext cx="1728762" cy="1512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878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pPr>
              <a:defRPr/>
            </a:pPr>
            <a:fld id="{4675926E-2A25-45B1-9AB8-376616661957}" type="slidenum">
              <a:rPr lang="ko-KR" altLang="en-US"/>
              <a:pPr>
                <a:defRPr/>
              </a:pPr>
              <a:t>25</a:t>
            </a:fld>
            <a:endParaRPr lang="en-US" altLang="ko-KR"/>
          </a:p>
        </p:txBody>
      </p:sp>
      <p:sp>
        <p:nvSpPr>
          <p:cNvPr id="101432" name="Rectangle 56"/>
          <p:cNvSpPr>
            <a:spLocks noChangeArrowheads="1"/>
          </p:cNvSpPr>
          <p:nvPr/>
        </p:nvSpPr>
        <p:spPr bwMode="auto">
          <a:xfrm>
            <a:off x="576709" y="1357313"/>
            <a:ext cx="8459787" cy="4000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buClr>
                <a:srgbClr val="008000"/>
              </a:buClr>
              <a:buFont typeface="Wingdings" pitchFamily="2" charset="2"/>
              <a:buChar char="q"/>
              <a:defRPr/>
            </a:pPr>
            <a:r>
              <a:rPr lang="ko-KR" altLang="en-US" sz="2000" b="1" dirty="0"/>
              <a:t>  </a:t>
            </a:r>
            <a:r>
              <a:rPr lang="ko-KR" altLang="en-US" sz="2000" b="1" dirty="0">
                <a:latin typeface="+mn-ea"/>
                <a:ea typeface="+mn-ea"/>
              </a:rPr>
              <a:t>눈앞에 작은 모니터가 있는 방식으로 하나 또는 두 개의 카메라로부터 취득된 영상을 모니터에 출력시킨다</a:t>
            </a:r>
            <a:r>
              <a:rPr lang="en-US" altLang="ko-KR" sz="2000" b="1" dirty="0">
                <a:latin typeface="+mn-ea"/>
                <a:ea typeface="+mn-ea"/>
              </a:rPr>
              <a:t>. </a:t>
            </a:r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title"/>
          </p:nvPr>
        </p:nvSpPr>
        <p:spPr>
          <a:xfrm>
            <a:off x="179512" y="228600"/>
            <a:ext cx="8856984" cy="990600"/>
          </a:xfrm>
          <a:noFill/>
        </p:spPr>
        <p:txBody>
          <a:bodyPr/>
          <a:lstStyle/>
          <a:p>
            <a:r>
              <a:rPr lang="en-US" altLang="ko-KR" sz="3200" b="1" dirty="0" smtClean="0"/>
              <a:t>Video </a:t>
            </a:r>
            <a:r>
              <a:rPr lang="en-US" altLang="ko-KR" sz="3200" b="1" dirty="0"/>
              <a:t>S</a:t>
            </a:r>
            <a:r>
              <a:rPr lang="en-US" altLang="ko-KR" sz="3200" b="1" dirty="0" smtClean="0"/>
              <a:t>ee / Head-Mounted Display</a:t>
            </a:r>
          </a:p>
        </p:txBody>
      </p:sp>
      <p:sp>
        <p:nvSpPr>
          <p:cNvPr id="26629" name="Rectangle 5"/>
          <p:cNvSpPr>
            <a:spLocks noChangeArrowheads="1"/>
          </p:cNvSpPr>
          <p:nvPr/>
        </p:nvSpPr>
        <p:spPr bwMode="auto">
          <a:xfrm>
            <a:off x="1600200" y="2343150"/>
            <a:ext cx="993775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ko-KR" b="1"/>
              <a:t>Video</a:t>
            </a:r>
          </a:p>
          <a:p>
            <a:pPr>
              <a:lnSpc>
                <a:spcPct val="60000"/>
              </a:lnSpc>
            </a:pPr>
            <a:r>
              <a:rPr lang="en-US" altLang="ko-KR" b="1"/>
              <a:t>cameras</a:t>
            </a:r>
          </a:p>
        </p:txBody>
      </p:sp>
      <p:sp>
        <p:nvSpPr>
          <p:cNvPr id="26630" name="Rectangle 6"/>
          <p:cNvSpPr>
            <a:spLocks noChangeArrowheads="1"/>
          </p:cNvSpPr>
          <p:nvPr/>
        </p:nvSpPr>
        <p:spPr bwMode="auto">
          <a:xfrm>
            <a:off x="762000" y="4051300"/>
            <a:ext cx="10826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ko-KR" b="1"/>
              <a:t>Monitors</a:t>
            </a:r>
          </a:p>
        </p:txBody>
      </p:sp>
      <p:sp>
        <p:nvSpPr>
          <p:cNvPr id="101383" name="Line 7"/>
          <p:cNvSpPr>
            <a:spLocks noChangeShapeType="1"/>
          </p:cNvSpPr>
          <p:nvPr/>
        </p:nvSpPr>
        <p:spPr bwMode="auto">
          <a:xfrm>
            <a:off x="2597150" y="6003925"/>
            <a:ext cx="4541838" cy="0"/>
          </a:xfrm>
          <a:prstGeom prst="line">
            <a:avLst/>
          </a:prstGeom>
          <a:noFill/>
          <a:ln w="57150">
            <a:solidFill>
              <a:srgbClr val="33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6632" name="Rectangle 8"/>
          <p:cNvSpPr>
            <a:spLocks noChangeArrowheads="1"/>
          </p:cNvSpPr>
          <p:nvPr/>
        </p:nvSpPr>
        <p:spPr bwMode="auto">
          <a:xfrm>
            <a:off x="6705600" y="2863850"/>
            <a:ext cx="2133600" cy="58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pPr algn="ctr"/>
            <a:r>
              <a:rPr lang="en-US" altLang="ko-KR" b="1"/>
              <a:t>Graphics</a:t>
            </a:r>
          </a:p>
          <a:p>
            <a:pPr algn="ctr">
              <a:lnSpc>
                <a:spcPct val="80000"/>
              </a:lnSpc>
            </a:pPr>
            <a:r>
              <a:rPr lang="en-US" altLang="ko-KR" b="1"/>
              <a:t>(Virtual images)</a:t>
            </a:r>
          </a:p>
        </p:txBody>
      </p:sp>
      <p:sp>
        <p:nvSpPr>
          <p:cNvPr id="101385" name="Rectangle 9"/>
          <p:cNvSpPr>
            <a:spLocks noChangeArrowheads="1"/>
          </p:cNvSpPr>
          <p:nvPr/>
        </p:nvSpPr>
        <p:spPr bwMode="auto">
          <a:xfrm>
            <a:off x="6038850" y="4133850"/>
            <a:ext cx="1954213" cy="588963"/>
          </a:xfrm>
          <a:prstGeom prst="rect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altLang="ko-KR" sz="3200" b="1"/>
              <a:t>Combiner</a:t>
            </a:r>
          </a:p>
        </p:txBody>
      </p:sp>
      <p:sp>
        <p:nvSpPr>
          <p:cNvPr id="101386" name="Line 10"/>
          <p:cNvSpPr>
            <a:spLocks noChangeShapeType="1"/>
          </p:cNvSpPr>
          <p:nvPr/>
        </p:nvSpPr>
        <p:spPr bwMode="auto">
          <a:xfrm flipV="1">
            <a:off x="7105650" y="4721225"/>
            <a:ext cx="0" cy="1263650"/>
          </a:xfrm>
          <a:prstGeom prst="line">
            <a:avLst/>
          </a:prstGeom>
          <a:noFill/>
          <a:ln w="57150">
            <a:solidFill>
              <a:srgbClr val="33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6635" name="Line 11"/>
          <p:cNvSpPr>
            <a:spLocks noChangeShapeType="1"/>
          </p:cNvSpPr>
          <p:nvPr/>
        </p:nvSpPr>
        <p:spPr bwMode="auto">
          <a:xfrm flipV="1">
            <a:off x="7683500" y="3521075"/>
            <a:ext cx="0" cy="615950"/>
          </a:xfrm>
          <a:prstGeom prst="line">
            <a:avLst/>
          </a:prstGeom>
          <a:noFill/>
          <a:ln w="38100">
            <a:solidFill>
              <a:srgbClr val="3399FF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6636" name="Line 12"/>
          <p:cNvSpPr>
            <a:spLocks noChangeShapeType="1"/>
          </p:cNvSpPr>
          <p:nvPr/>
        </p:nvSpPr>
        <p:spPr bwMode="auto">
          <a:xfrm flipH="1" flipV="1">
            <a:off x="6642100" y="2419350"/>
            <a:ext cx="0" cy="1752600"/>
          </a:xfrm>
          <a:prstGeom prst="line">
            <a:avLst/>
          </a:prstGeom>
          <a:noFill/>
          <a:ln w="38100">
            <a:solidFill>
              <a:srgbClr val="3399FF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6637" name="Line 13"/>
          <p:cNvSpPr>
            <a:spLocks noChangeShapeType="1"/>
          </p:cNvSpPr>
          <p:nvPr/>
        </p:nvSpPr>
        <p:spPr bwMode="auto">
          <a:xfrm flipH="1">
            <a:off x="3352800" y="2419350"/>
            <a:ext cx="3317875" cy="0"/>
          </a:xfrm>
          <a:prstGeom prst="line">
            <a:avLst/>
          </a:prstGeom>
          <a:noFill/>
          <a:ln w="38100">
            <a:solidFill>
              <a:srgbClr val="33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6638" name="Line 14"/>
          <p:cNvSpPr>
            <a:spLocks noChangeShapeType="1"/>
          </p:cNvSpPr>
          <p:nvPr/>
        </p:nvSpPr>
        <p:spPr bwMode="auto">
          <a:xfrm flipH="1">
            <a:off x="2895600" y="2419350"/>
            <a:ext cx="457200" cy="685800"/>
          </a:xfrm>
          <a:prstGeom prst="line">
            <a:avLst/>
          </a:prstGeom>
          <a:noFill/>
          <a:ln w="38100">
            <a:solidFill>
              <a:srgbClr val="33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6639" name="Rectangle 15"/>
          <p:cNvSpPr>
            <a:spLocks noChangeArrowheads="1"/>
          </p:cNvSpPr>
          <p:nvPr/>
        </p:nvSpPr>
        <p:spPr bwMode="auto">
          <a:xfrm>
            <a:off x="6653213" y="2316163"/>
            <a:ext cx="752475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ko-KR" b="1"/>
              <a:t>Video</a:t>
            </a:r>
          </a:p>
        </p:txBody>
      </p:sp>
      <p:grpSp>
        <p:nvGrpSpPr>
          <p:cNvPr id="26640" name="Group 16"/>
          <p:cNvGrpSpPr>
            <a:grpSpLocks/>
          </p:cNvGrpSpPr>
          <p:nvPr/>
        </p:nvGrpSpPr>
        <p:grpSpPr bwMode="auto">
          <a:xfrm>
            <a:off x="1860550" y="2994025"/>
            <a:ext cx="3671888" cy="2857500"/>
            <a:chOff x="1112" y="1784"/>
            <a:chExt cx="2313" cy="1800"/>
          </a:xfrm>
        </p:grpSpPr>
        <p:sp>
          <p:nvSpPr>
            <p:cNvPr id="26652" name="Line 17"/>
            <p:cNvSpPr>
              <a:spLocks noChangeShapeType="1"/>
            </p:cNvSpPr>
            <p:nvPr/>
          </p:nvSpPr>
          <p:spPr bwMode="auto">
            <a:xfrm flipH="1">
              <a:off x="2164" y="1864"/>
              <a:ext cx="973" cy="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653" name="Line 18"/>
            <p:cNvSpPr>
              <a:spLocks noChangeShapeType="1"/>
            </p:cNvSpPr>
            <p:nvPr/>
          </p:nvSpPr>
          <p:spPr bwMode="auto">
            <a:xfrm flipH="1">
              <a:off x="2180" y="2007"/>
              <a:ext cx="957" cy="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654" name="Line 19"/>
            <p:cNvSpPr>
              <a:spLocks noChangeShapeType="1"/>
            </p:cNvSpPr>
            <p:nvPr/>
          </p:nvSpPr>
          <p:spPr bwMode="auto">
            <a:xfrm>
              <a:off x="3137" y="2007"/>
              <a:ext cx="144" cy="2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655" name="Line 20"/>
            <p:cNvSpPr>
              <a:spLocks noChangeShapeType="1"/>
            </p:cNvSpPr>
            <p:nvPr/>
          </p:nvSpPr>
          <p:spPr bwMode="auto">
            <a:xfrm>
              <a:off x="3137" y="1864"/>
              <a:ext cx="287" cy="43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656" name="Line 21"/>
            <p:cNvSpPr>
              <a:spLocks noChangeShapeType="1"/>
            </p:cNvSpPr>
            <p:nvPr/>
          </p:nvSpPr>
          <p:spPr bwMode="auto">
            <a:xfrm>
              <a:off x="3281" y="2294"/>
              <a:ext cx="1" cy="57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657" name="Line 22"/>
            <p:cNvSpPr>
              <a:spLocks noChangeShapeType="1"/>
            </p:cNvSpPr>
            <p:nvPr/>
          </p:nvSpPr>
          <p:spPr bwMode="auto">
            <a:xfrm>
              <a:off x="3424" y="2294"/>
              <a:ext cx="1" cy="57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658" name="Line 23"/>
            <p:cNvSpPr>
              <a:spLocks noChangeShapeType="1"/>
            </p:cNvSpPr>
            <p:nvPr/>
          </p:nvSpPr>
          <p:spPr bwMode="auto">
            <a:xfrm flipH="1">
              <a:off x="3281" y="2867"/>
              <a:ext cx="143" cy="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659" name="Oval 24"/>
            <p:cNvSpPr>
              <a:spLocks noChangeArrowheads="1"/>
            </p:cNvSpPr>
            <p:nvPr/>
          </p:nvSpPr>
          <p:spPr bwMode="auto">
            <a:xfrm>
              <a:off x="2228" y="2150"/>
              <a:ext cx="861" cy="143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6660" name="Group 25"/>
            <p:cNvGrpSpPr>
              <a:grpSpLocks/>
            </p:cNvGrpSpPr>
            <p:nvPr/>
          </p:nvGrpSpPr>
          <p:grpSpPr bwMode="auto">
            <a:xfrm>
              <a:off x="2324" y="2501"/>
              <a:ext cx="143" cy="143"/>
              <a:chOff x="2324" y="2501"/>
              <a:chExt cx="143" cy="143"/>
            </a:xfrm>
          </p:grpSpPr>
          <p:sp>
            <p:nvSpPr>
              <p:cNvPr id="26675" name="AutoShape 26"/>
              <p:cNvSpPr>
                <a:spLocks noChangeArrowheads="1"/>
              </p:cNvSpPr>
              <p:nvPr/>
            </p:nvSpPr>
            <p:spPr bwMode="auto">
              <a:xfrm>
                <a:off x="2324" y="2501"/>
                <a:ext cx="143" cy="143"/>
              </a:xfrm>
              <a:prstGeom prst="roundRect">
                <a:avLst>
                  <a:gd name="adj" fmla="val 50000"/>
                </a:avLst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676" name="Oval 27"/>
              <p:cNvSpPr>
                <a:spLocks noChangeArrowheads="1"/>
              </p:cNvSpPr>
              <p:nvPr/>
            </p:nvSpPr>
            <p:spPr bwMode="auto">
              <a:xfrm>
                <a:off x="2340" y="2533"/>
                <a:ext cx="64" cy="79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677" name="Oval 28"/>
              <p:cNvSpPr>
                <a:spLocks noChangeArrowheads="1"/>
              </p:cNvSpPr>
              <p:nvPr/>
            </p:nvSpPr>
            <p:spPr bwMode="auto">
              <a:xfrm>
                <a:off x="2340" y="2533"/>
                <a:ext cx="64" cy="79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26661" name="Line 29"/>
            <p:cNvSpPr>
              <a:spLocks noChangeShapeType="1"/>
            </p:cNvSpPr>
            <p:nvPr/>
          </p:nvSpPr>
          <p:spPr bwMode="auto">
            <a:xfrm flipH="1">
              <a:off x="2069" y="2660"/>
              <a:ext cx="175" cy="33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662" name="Line 30"/>
            <p:cNvSpPr>
              <a:spLocks noChangeShapeType="1"/>
            </p:cNvSpPr>
            <p:nvPr/>
          </p:nvSpPr>
          <p:spPr bwMode="auto">
            <a:xfrm>
              <a:off x="2069" y="2995"/>
              <a:ext cx="191" cy="12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663" name="Arc 31"/>
            <p:cNvSpPr>
              <a:spLocks/>
            </p:cNvSpPr>
            <p:nvPr/>
          </p:nvSpPr>
          <p:spPr bwMode="auto">
            <a:xfrm>
              <a:off x="2284" y="3115"/>
              <a:ext cx="295" cy="120"/>
            </a:xfrm>
            <a:custGeom>
              <a:avLst/>
              <a:gdLst>
                <a:gd name="T0" fmla="*/ 0 w 21600"/>
                <a:gd name="T1" fmla="*/ 0 h 21668"/>
                <a:gd name="T2" fmla="*/ 0 w 21600"/>
                <a:gd name="T3" fmla="*/ 0 h 21668"/>
                <a:gd name="T4" fmla="*/ 0 w 21600"/>
                <a:gd name="T5" fmla="*/ 0 h 21668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68"/>
                <a:gd name="T11" fmla="*/ 21600 w 21600"/>
                <a:gd name="T12" fmla="*/ 21668 h 2166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68" fill="none" extrusionOk="0">
                  <a:moveTo>
                    <a:pt x="21599" y="0"/>
                  </a:moveTo>
                  <a:cubicBezTo>
                    <a:pt x="21599" y="22"/>
                    <a:pt x="21600" y="45"/>
                    <a:pt x="21600" y="68"/>
                  </a:cubicBezTo>
                  <a:cubicBezTo>
                    <a:pt x="21600" y="11997"/>
                    <a:pt x="11929" y="21667"/>
                    <a:pt x="0" y="21668"/>
                  </a:cubicBezTo>
                </a:path>
                <a:path w="21600" h="21668" stroke="0" extrusionOk="0">
                  <a:moveTo>
                    <a:pt x="21599" y="0"/>
                  </a:moveTo>
                  <a:cubicBezTo>
                    <a:pt x="21599" y="22"/>
                    <a:pt x="21600" y="45"/>
                    <a:pt x="21600" y="68"/>
                  </a:cubicBezTo>
                  <a:cubicBezTo>
                    <a:pt x="21600" y="11997"/>
                    <a:pt x="11929" y="21667"/>
                    <a:pt x="0" y="21668"/>
                  </a:cubicBezTo>
                  <a:lnTo>
                    <a:pt x="0" y="68"/>
                  </a:lnTo>
                  <a:lnTo>
                    <a:pt x="21599" y="0"/>
                  </a:ln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664" name="Rectangle 32"/>
            <p:cNvSpPr>
              <a:spLocks noChangeArrowheads="1"/>
            </p:cNvSpPr>
            <p:nvPr/>
          </p:nvSpPr>
          <p:spPr bwMode="auto">
            <a:xfrm>
              <a:off x="1798" y="2485"/>
              <a:ext cx="63" cy="207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665" name="Rectangle 33"/>
            <p:cNvSpPr>
              <a:spLocks noChangeArrowheads="1"/>
            </p:cNvSpPr>
            <p:nvPr/>
          </p:nvSpPr>
          <p:spPr bwMode="auto">
            <a:xfrm>
              <a:off x="1415" y="2437"/>
              <a:ext cx="383" cy="30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26666" name="Group 34"/>
            <p:cNvGrpSpPr>
              <a:grpSpLocks/>
            </p:cNvGrpSpPr>
            <p:nvPr/>
          </p:nvGrpSpPr>
          <p:grpSpPr bwMode="auto">
            <a:xfrm>
              <a:off x="1399" y="1880"/>
              <a:ext cx="462" cy="159"/>
              <a:chOff x="1399" y="1880"/>
              <a:chExt cx="462" cy="159"/>
            </a:xfrm>
          </p:grpSpPr>
          <p:sp>
            <p:nvSpPr>
              <p:cNvPr id="26673" name="Rectangle 35"/>
              <p:cNvSpPr>
                <a:spLocks noChangeArrowheads="1"/>
              </p:cNvSpPr>
              <p:nvPr/>
            </p:nvSpPr>
            <p:spPr bwMode="auto">
              <a:xfrm>
                <a:off x="1495" y="1880"/>
                <a:ext cx="366" cy="15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674" name="Rectangle 36"/>
              <p:cNvSpPr>
                <a:spLocks noChangeArrowheads="1"/>
              </p:cNvSpPr>
              <p:nvPr/>
            </p:nvSpPr>
            <p:spPr bwMode="auto">
              <a:xfrm>
                <a:off x="1399" y="1911"/>
                <a:ext cx="96" cy="9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26667" name="Line 37"/>
            <p:cNvSpPr>
              <a:spLocks noChangeShapeType="1"/>
            </p:cNvSpPr>
            <p:nvPr/>
          </p:nvSpPr>
          <p:spPr bwMode="auto">
            <a:xfrm flipH="1">
              <a:off x="1766" y="2023"/>
              <a:ext cx="414" cy="41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668" name="Line 38"/>
            <p:cNvSpPr>
              <a:spLocks noChangeShapeType="1"/>
            </p:cNvSpPr>
            <p:nvPr/>
          </p:nvSpPr>
          <p:spPr bwMode="auto">
            <a:xfrm flipV="1">
              <a:off x="1606" y="1880"/>
              <a:ext cx="558" cy="55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669" name="Line 39"/>
            <p:cNvSpPr>
              <a:spLocks noChangeShapeType="1"/>
            </p:cNvSpPr>
            <p:nvPr/>
          </p:nvSpPr>
          <p:spPr bwMode="auto">
            <a:xfrm flipH="1" flipV="1">
              <a:off x="1734" y="2039"/>
              <a:ext cx="127" cy="14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670" name="Line 40"/>
            <p:cNvSpPr>
              <a:spLocks noChangeShapeType="1"/>
            </p:cNvSpPr>
            <p:nvPr/>
          </p:nvSpPr>
          <p:spPr bwMode="auto">
            <a:xfrm flipH="1" flipV="1">
              <a:off x="1606" y="2039"/>
              <a:ext cx="192" cy="20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671" name="Line 41"/>
            <p:cNvSpPr>
              <a:spLocks noChangeShapeType="1"/>
            </p:cNvSpPr>
            <p:nvPr/>
          </p:nvSpPr>
          <p:spPr bwMode="auto">
            <a:xfrm flipH="1" flipV="1">
              <a:off x="1112" y="1784"/>
              <a:ext cx="223" cy="11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672" name="Line 42"/>
            <p:cNvSpPr>
              <a:spLocks noChangeShapeType="1"/>
            </p:cNvSpPr>
            <p:nvPr/>
          </p:nvSpPr>
          <p:spPr bwMode="auto">
            <a:xfrm flipH="1">
              <a:off x="1112" y="2023"/>
              <a:ext cx="207" cy="11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1419" name="Line 43"/>
          <p:cNvSpPr>
            <a:spLocks noChangeShapeType="1"/>
          </p:cNvSpPr>
          <p:nvPr/>
        </p:nvSpPr>
        <p:spPr bwMode="auto">
          <a:xfrm flipH="1" flipV="1">
            <a:off x="7162800" y="4705350"/>
            <a:ext cx="0" cy="1371600"/>
          </a:xfrm>
          <a:prstGeom prst="line">
            <a:avLst/>
          </a:prstGeom>
          <a:noFill/>
          <a:ln w="57150">
            <a:solidFill>
              <a:srgbClr val="33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1420" name="Line 44"/>
          <p:cNvSpPr>
            <a:spLocks noChangeShapeType="1"/>
          </p:cNvSpPr>
          <p:nvPr/>
        </p:nvSpPr>
        <p:spPr bwMode="auto">
          <a:xfrm>
            <a:off x="2552700" y="6051550"/>
            <a:ext cx="4602163" cy="0"/>
          </a:xfrm>
          <a:prstGeom prst="line">
            <a:avLst/>
          </a:prstGeom>
          <a:noFill/>
          <a:ln w="57150">
            <a:solidFill>
              <a:srgbClr val="3399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1422" name="Line 46"/>
          <p:cNvSpPr>
            <a:spLocks noChangeShapeType="1"/>
          </p:cNvSpPr>
          <p:nvPr/>
        </p:nvSpPr>
        <p:spPr bwMode="auto">
          <a:xfrm>
            <a:off x="2622550" y="4540250"/>
            <a:ext cx="0" cy="1479550"/>
          </a:xfrm>
          <a:prstGeom prst="line">
            <a:avLst/>
          </a:prstGeom>
          <a:noFill/>
          <a:ln w="57150">
            <a:solidFill>
              <a:srgbClr val="3399FF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1423" name="Line 47"/>
          <p:cNvSpPr>
            <a:spLocks noChangeShapeType="1"/>
          </p:cNvSpPr>
          <p:nvPr/>
        </p:nvSpPr>
        <p:spPr bwMode="auto">
          <a:xfrm flipH="1">
            <a:off x="2565400" y="4552950"/>
            <a:ext cx="12700" cy="1479550"/>
          </a:xfrm>
          <a:prstGeom prst="line">
            <a:avLst/>
          </a:prstGeom>
          <a:noFill/>
          <a:ln w="57150">
            <a:solidFill>
              <a:srgbClr val="3399FF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1424" name="Line 48"/>
          <p:cNvSpPr>
            <a:spLocks noChangeShapeType="1"/>
          </p:cNvSpPr>
          <p:nvPr/>
        </p:nvSpPr>
        <p:spPr bwMode="auto">
          <a:xfrm flipH="1" flipV="1">
            <a:off x="3090863" y="4276725"/>
            <a:ext cx="511175" cy="0"/>
          </a:xfrm>
          <a:prstGeom prst="line">
            <a:avLst/>
          </a:prstGeom>
          <a:noFill/>
          <a:ln w="57150">
            <a:solidFill>
              <a:schemeClr val="accent2"/>
            </a:solidFill>
            <a:round/>
            <a:headEnd type="triangl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1425" name="Line 49"/>
          <p:cNvSpPr>
            <a:spLocks noChangeShapeType="1"/>
          </p:cNvSpPr>
          <p:nvPr/>
        </p:nvSpPr>
        <p:spPr bwMode="auto">
          <a:xfrm flipH="1" flipV="1">
            <a:off x="3086100" y="4324350"/>
            <a:ext cx="511175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triangle" w="sm" len="sm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6647" name="Rectangle 50"/>
          <p:cNvSpPr>
            <a:spLocks noChangeArrowheads="1"/>
          </p:cNvSpPr>
          <p:nvPr/>
        </p:nvSpPr>
        <p:spPr bwMode="auto">
          <a:xfrm>
            <a:off x="3886200" y="2787650"/>
            <a:ext cx="609600" cy="304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6648" name="Rectangle 51"/>
          <p:cNvSpPr>
            <a:spLocks noChangeArrowheads="1"/>
          </p:cNvSpPr>
          <p:nvPr/>
        </p:nvSpPr>
        <p:spPr bwMode="auto">
          <a:xfrm>
            <a:off x="3810000" y="2355850"/>
            <a:ext cx="2438400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r>
              <a:rPr lang="en-US" altLang="ko-KR" b="1"/>
              <a:t>Head Tracker</a:t>
            </a:r>
          </a:p>
        </p:txBody>
      </p:sp>
      <p:sp>
        <p:nvSpPr>
          <p:cNvPr id="26649" name="Rectangle 52"/>
          <p:cNvSpPr>
            <a:spLocks noChangeArrowheads="1"/>
          </p:cNvSpPr>
          <p:nvPr/>
        </p:nvSpPr>
        <p:spPr bwMode="auto">
          <a:xfrm>
            <a:off x="685800" y="2876550"/>
            <a:ext cx="815975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ko-KR" b="1"/>
              <a:t>Real</a:t>
            </a:r>
          </a:p>
          <a:p>
            <a:pPr>
              <a:lnSpc>
                <a:spcPct val="70000"/>
              </a:lnSpc>
            </a:pPr>
            <a:r>
              <a:rPr lang="en-US" altLang="ko-KR" b="1"/>
              <a:t>World</a:t>
            </a:r>
          </a:p>
        </p:txBody>
      </p:sp>
      <p:sp>
        <p:nvSpPr>
          <p:cNvPr id="26650" name="Line 53"/>
          <p:cNvSpPr>
            <a:spLocks noChangeShapeType="1"/>
          </p:cNvSpPr>
          <p:nvPr/>
        </p:nvSpPr>
        <p:spPr bwMode="auto">
          <a:xfrm>
            <a:off x="4495800" y="2876550"/>
            <a:ext cx="609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571750" y="633995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Ronald T.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Azuma Hughes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Research Lab.</a:t>
            </a:r>
          </a:p>
        </p:txBody>
      </p:sp>
    </p:spTree>
    <p:extLst>
      <p:ext uri="{BB962C8B-B14F-4D97-AF65-F5344CB8AC3E}">
        <p14:creationId xmlns:p14="http://schemas.microsoft.com/office/powerpoint/2010/main" val="1198583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3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0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1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01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0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01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1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1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83" grpId="0" animBg="1"/>
      <p:bldP spid="101385" grpId="0" animBg="1"/>
      <p:bldP spid="101386" grpId="0" animBg="1"/>
      <p:bldP spid="101419" grpId="0" animBg="1"/>
      <p:bldP spid="101420" grpId="0" animBg="1"/>
      <p:bldP spid="101422" grpId="0" animBg="1"/>
      <p:bldP spid="101423" grpId="0" animBg="1"/>
      <p:bldP spid="101424" grpId="0" animBg="1"/>
      <p:bldP spid="10142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pPr>
              <a:defRPr/>
            </a:pPr>
            <a:fld id="{4B6BF662-7566-4746-B1D6-67163D5985A0}" type="slidenum">
              <a:rPr lang="ko-KR" altLang="en-US"/>
              <a:pPr>
                <a:defRPr/>
              </a:pPr>
              <a:t>26</a:t>
            </a:fld>
            <a:endParaRPr lang="en-US" altLang="ko-KR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r>
              <a:rPr lang="ko-KR" altLang="en-US" smtClean="0"/>
              <a:t>증강 현실의 응용 분야 </a:t>
            </a:r>
            <a:endParaRPr lang="en-US" altLang="ko-KR" smtClean="0"/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0729" y="1204806"/>
            <a:ext cx="5470525" cy="4648200"/>
          </a:xfrm>
        </p:spPr>
        <p:txBody>
          <a:bodyPr/>
          <a:lstStyle/>
          <a:p>
            <a:r>
              <a:rPr lang="ko-KR" altLang="en-US" sz="2000" dirty="0" smtClean="0"/>
              <a:t>의료영상 </a:t>
            </a:r>
            <a:r>
              <a:rPr lang="en-US" altLang="ko-KR" sz="2000" dirty="0" smtClean="0"/>
              <a:t>(medical visualization) </a:t>
            </a:r>
            <a:r>
              <a:rPr lang="ko-KR" altLang="en-US" sz="2000" dirty="0" smtClean="0"/>
              <a:t>분야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sz="2000" dirty="0" smtClean="0"/>
              <a:t>MRI </a:t>
            </a:r>
            <a:r>
              <a:rPr lang="ko-KR" altLang="en-US" sz="2000" dirty="0" smtClean="0"/>
              <a:t>또는 </a:t>
            </a:r>
            <a:r>
              <a:rPr lang="en-US" altLang="ko-KR" sz="2000" dirty="0" smtClean="0"/>
              <a:t>CT </a:t>
            </a:r>
            <a:r>
              <a:rPr lang="ko-KR" altLang="en-US" sz="2000" dirty="0" smtClean="0"/>
              <a:t>영상을 이용하여 구성된 </a:t>
            </a:r>
            <a:r>
              <a:rPr lang="en-US" altLang="ko-KR" sz="2000" dirty="0" smtClean="0"/>
              <a:t>3</a:t>
            </a:r>
            <a:r>
              <a:rPr lang="ko-KR" altLang="en-US" sz="2000" dirty="0" smtClean="0"/>
              <a:t>차원 모델을 신체와 합성하여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수술 또는 기타 치료에 이용</a:t>
            </a:r>
            <a:r>
              <a:rPr lang="en-US" altLang="ko-KR" sz="2000" dirty="0" smtClean="0"/>
              <a:t>.</a:t>
            </a:r>
          </a:p>
          <a:p>
            <a:pPr lvl="1"/>
            <a:endParaRPr lang="en-US" altLang="ko-KR" sz="2000" dirty="0" smtClean="0"/>
          </a:p>
          <a:p>
            <a:r>
              <a:rPr lang="ko-KR" altLang="en-US" sz="2000" dirty="0" smtClean="0"/>
              <a:t>상품제조 및 수리 </a:t>
            </a:r>
            <a:r>
              <a:rPr lang="en-US" altLang="ko-KR" sz="2000" dirty="0" smtClean="0"/>
              <a:t>(manufacturing &amp; repair)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sz="2000" dirty="0" smtClean="0"/>
              <a:t>3</a:t>
            </a:r>
            <a:r>
              <a:rPr lang="ko-KR" altLang="en-US" sz="2000" dirty="0" smtClean="0"/>
              <a:t>차원 모델을 실제의 제품과 합성하여 직접 사용법을 배우는 듯한 효과를 얻을 수 있다</a:t>
            </a:r>
            <a:r>
              <a:rPr lang="en-US" altLang="ko-KR" sz="2000" dirty="0" smtClean="0"/>
              <a:t>.  </a:t>
            </a:r>
          </a:p>
          <a:p>
            <a:pPr lvl="1"/>
            <a:endParaRPr lang="en-US" altLang="ko-KR" sz="2000" dirty="0" smtClean="0"/>
          </a:p>
          <a:p>
            <a:r>
              <a:rPr lang="ko-KR" altLang="en-US" sz="2000" dirty="0" smtClean="0"/>
              <a:t>주석표현 </a:t>
            </a:r>
            <a:r>
              <a:rPr lang="en-US" altLang="ko-KR" sz="2000" dirty="0" smtClean="0"/>
              <a:t>(annotation &amp; visualization)</a:t>
            </a:r>
            <a:r>
              <a:rPr lang="ko-KR" altLang="en-US" sz="2000" dirty="0" smtClean="0"/>
              <a:t> 기술 </a:t>
            </a:r>
            <a:endParaRPr lang="en-US" altLang="ko-KR" sz="2000" dirty="0" smtClean="0"/>
          </a:p>
          <a:p>
            <a:pPr lvl="1"/>
            <a:r>
              <a:rPr lang="ko-KR" altLang="en-US" sz="2000" dirty="0" smtClean="0"/>
              <a:t>사용자가 주변 사물을 바라 볼 때 주변 사물에 대한 정보를 실시간으로 제공해 주는 기술</a:t>
            </a:r>
          </a:p>
        </p:txBody>
      </p:sp>
      <p:pic>
        <p:nvPicPr>
          <p:cNvPr id="32773" name="Picture 4" descr="003_image3_pg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539" y="1340768"/>
            <a:ext cx="2086798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Picture 5" descr="EMB3a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774" y="2996952"/>
            <a:ext cx="2087562" cy="1491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5" name="Picture 6" descr="EMB35a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538" y="4652665"/>
            <a:ext cx="2086798" cy="194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954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pPr>
              <a:defRPr/>
            </a:pPr>
            <a:fld id="{489D19B4-5BE5-46A6-A345-E9D9734C072B}" type="slidenum">
              <a:rPr lang="ko-KR" altLang="en-US"/>
              <a:pPr>
                <a:defRPr/>
              </a:pPr>
              <a:t>27</a:t>
            </a:fld>
            <a:endParaRPr lang="en-US" altLang="ko-KR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r>
              <a:rPr lang="ko-KR" altLang="en-US" smtClean="0"/>
              <a:t>현실</a:t>
            </a:r>
            <a:r>
              <a:rPr lang="en-US" altLang="ko-KR" smtClean="0"/>
              <a:t>/</a:t>
            </a:r>
            <a:r>
              <a:rPr lang="ko-KR" altLang="en-US" smtClean="0"/>
              <a:t>가상 세계의 융합기술 사용 예 </a:t>
            </a:r>
            <a:r>
              <a:rPr lang="en-US" altLang="ko-KR" smtClean="0"/>
              <a:t>(1)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2938" y="1214438"/>
            <a:ext cx="8001000" cy="561975"/>
          </a:xfrm>
        </p:spPr>
        <p:txBody>
          <a:bodyPr/>
          <a:lstStyle/>
          <a:p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Jellyfish Party </a:t>
            </a:r>
          </a:p>
          <a:p>
            <a:pPr lvl="1"/>
            <a:r>
              <a:rPr lang="en-US" altLang="ko-KR" sz="2000" dirty="0" smtClean="0"/>
              <a:t>HMD</a:t>
            </a:r>
            <a:r>
              <a:rPr lang="ko-KR" altLang="en-US" sz="2000" dirty="0" smtClean="0"/>
              <a:t>를 착용한 사용자가</a:t>
            </a:r>
            <a:r>
              <a:rPr lang="en-US" altLang="ko-KR" sz="2000" dirty="0" smtClean="0"/>
              <a:t> </a:t>
            </a:r>
            <a:r>
              <a:rPr lang="ko-KR" altLang="en-US" sz="2000" dirty="0" err="1" smtClean="0">
                <a:solidFill>
                  <a:schemeClr val="accent2"/>
                </a:solidFill>
              </a:rPr>
              <a:t>스트로우</a:t>
            </a:r>
            <a:r>
              <a:rPr lang="ko-KR" altLang="en-US" sz="2000" dirty="0" smtClean="0">
                <a:solidFill>
                  <a:schemeClr val="accent2"/>
                </a:solidFill>
              </a:rPr>
              <a:t> 건</a:t>
            </a:r>
            <a:r>
              <a:rPr lang="ko-KR" altLang="en-US" sz="2000" dirty="0" smtClean="0"/>
              <a:t>을 이용하여 가상의 비누 방울을 만들어 내며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노즐의 종류에 따라 다양한 물체를 만들어 낼 수 있다</a:t>
            </a:r>
            <a:r>
              <a:rPr lang="en-US" altLang="ko-KR" sz="2000" dirty="0" smtClean="0"/>
              <a:t>.</a:t>
            </a:r>
          </a:p>
          <a:p>
            <a:pPr lvl="1"/>
            <a:endParaRPr lang="en-US" altLang="ko-KR" sz="2000" dirty="0" smtClean="0"/>
          </a:p>
        </p:txBody>
      </p:sp>
      <p:pic>
        <p:nvPicPr>
          <p:cNvPr id="33797" name="Picture 130" descr="EMB427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8" y="2698899"/>
            <a:ext cx="2016125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8" name="Picture 131" descr="EMB427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87" y="4137174"/>
            <a:ext cx="406717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9" name="Picture 128" descr="EMB423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50" y="2705249"/>
            <a:ext cx="2017713" cy="139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0" name="Picture 135" descr="EMB427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475" y="4626124"/>
            <a:ext cx="2665413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1" name="Picture 133" descr="EMB427c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475" y="2686199"/>
            <a:ext cx="2665413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358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pPr>
              <a:defRPr/>
            </a:pPr>
            <a:fld id="{363D98BB-51FF-4FFD-A496-E973057E15FA}" type="slidenum">
              <a:rPr lang="ko-KR" altLang="en-US"/>
              <a:pPr>
                <a:defRPr/>
              </a:pPr>
              <a:t>28</a:t>
            </a:fld>
            <a:endParaRPr lang="en-US" altLang="ko-KR"/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r>
              <a:rPr lang="ko-KR" altLang="en-US" smtClean="0"/>
              <a:t>현실</a:t>
            </a:r>
            <a:r>
              <a:rPr lang="en-US" altLang="ko-KR" smtClean="0"/>
              <a:t>/</a:t>
            </a:r>
            <a:r>
              <a:rPr lang="ko-KR" altLang="en-US" smtClean="0"/>
              <a:t>가상 세계의 융합기술 사용 예 </a:t>
            </a:r>
            <a:r>
              <a:rPr lang="en-US" altLang="ko-KR" smtClean="0"/>
              <a:t>(2)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2775" y="1219200"/>
            <a:ext cx="8153400" cy="4495800"/>
          </a:xfrm>
        </p:spPr>
        <p:txBody>
          <a:bodyPr/>
          <a:lstStyle/>
          <a:p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AR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게임</a:t>
            </a:r>
          </a:p>
          <a:p>
            <a:pPr lvl="1"/>
            <a:r>
              <a:rPr lang="ko-KR" altLang="en-US" sz="2000" dirty="0" err="1" smtClean="0"/>
              <a:t>인터액티브</a:t>
            </a:r>
            <a:r>
              <a:rPr lang="ko-KR" altLang="en-US" sz="2000" dirty="0" smtClean="0"/>
              <a:t> 보드 게임 </a:t>
            </a:r>
            <a:r>
              <a:rPr lang="en-US" altLang="ko-KR" sz="2000" dirty="0" smtClean="0"/>
              <a:t>(Interactive Board Game): </a:t>
            </a:r>
            <a:r>
              <a:rPr lang="ko-KR" altLang="en-US" sz="2000" dirty="0" smtClean="0"/>
              <a:t>실시간으로  삽입된 가상 캐릭터와 체스 게임을 할 수 있다 </a:t>
            </a:r>
            <a:endParaRPr lang="en-US" altLang="ko-KR" sz="2000" dirty="0" smtClean="0"/>
          </a:p>
          <a:p>
            <a:pPr lvl="1"/>
            <a:endParaRPr lang="en-US" altLang="ko-KR" sz="2000" dirty="0" smtClean="0"/>
          </a:p>
          <a:p>
            <a:pPr lvl="1"/>
            <a:endParaRPr lang="en-US" altLang="ko-KR" sz="2000" dirty="0" smtClean="0"/>
          </a:p>
        </p:txBody>
      </p:sp>
      <p:pic>
        <p:nvPicPr>
          <p:cNvPr id="34821" name="Picture 21" descr="UNI5a8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2500313"/>
            <a:ext cx="7129462" cy="399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903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pPr>
              <a:defRPr/>
            </a:pPr>
            <a:fld id="{1D3A7715-1D65-4B3E-AB94-5A7C8DAD8674}" type="slidenum">
              <a:rPr lang="ko-KR" altLang="en-US"/>
              <a:pPr>
                <a:defRPr/>
              </a:pPr>
              <a:t>29</a:t>
            </a:fld>
            <a:endParaRPr lang="en-US" altLang="ko-KR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r>
              <a:rPr lang="ko-KR" altLang="en-US" smtClean="0"/>
              <a:t>현실</a:t>
            </a:r>
            <a:r>
              <a:rPr lang="en-US" altLang="ko-KR" smtClean="0"/>
              <a:t>/</a:t>
            </a:r>
            <a:r>
              <a:rPr lang="ko-KR" altLang="en-US" smtClean="0"/>
              <a:t>가상 세계의 융합기술 사용 예 </a:t>
            </a:r>
            <a:r>
              <a:rPr lang="en-US" altLang="ko-KR" smtClean="0"/>
              <a:t>(2)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2938" y="1143000"/>
            <a:ext cx="8501062" cy="4495800"/>
          </a:xfrm>
        </p:spPr>
        <p:txBody>
          <a:bodyPr/>
          <a:lstStyle/>
          <a:p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AR 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게임</a:t>
            </a:r>
          </a:p>
          <a:p>
            <a:pPr lvl="1"/>
            <a:r>
              <a:rPr lang="en-US" altLang="ko-KR" sz="2000" dirty="0" smtClean="0"/>
              <a:t>The AR </a:t>
            </a:r>
            <a:r>
              <a:rPr lang="en-US" altLang="ko-KR" sz="2000" dirty="0" smtClean="0"/>
              <a:t>Project </a:t>
            </a:r>
            <a:r>
              <a:rPr lang="en-US" altLang="ko-KR" sz="2000" dirty="0" smtClean="0"/>
              <a:t>(at the University of Southern Australia)</a:t>
            </a:r>
          </a:p>
          <a:p>
            <a:pPr lvl="1"/>
            <a:endParaRPr lang="en-US" altLang="ko-KR" sz="2000" dirty="0" smtClean="0"/>
          </a:p>
          <a:p>
            <a:pPr lvl="1"/>
            <a:endParaRPr lang="en-US" altLang="ko-KR" sz="2000" dirty="0" smtClean="0"/>
          </a:p>
        </p:txBody>
      </p:sp>
      <p:pic>
        <p:nvPicPr>
          <p:cNvPr id="35845" name="Picture 4" descr="quake77-h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2113359"/>
            <a:ext cx="2771775" cy="197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6" name="Picture 5" descr="quake26-h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4131072"/>
            <a:ext cx="2771775" cy="197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7" name="AutoShape 6" descr="PIC1FB"/>
          <p:cNvSpPr>
            <a:spLocks noChangeAspect="1" noChangeArrowheads="1"/>
          </p:cNvSpPr>
          <p:nvPr/>
        </p:nvSpPr>
        <p:spPr bwMode="auto">
          <a:xfrm>
            <a:off x="4419600" y="3389709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3584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6562520"/>
              </p:ext>
            </p:extLst>
          </p:nvPr>
        </p:nvGraphicFramePr>
        <p:xfrm>
          <a:off x="755649" y="2113359"/>
          <a:ext cx="4752975" cy="269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5" name="Image" r:id="rId5" imgW="4215873" imgH="2692063" progId="Photoshop.Image.7">
                  <p:embed/>
                </p:oleObj>
              </mc:Choice>
              <mc:Fallback>
                <p:oleObj name="Image" r:id="rId5" imgW="4215873" imgH="2692063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49" y="2113359"/>
                        <a:ext cx="4752975" cy="269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5849" name="Picture 8" descr="UNI453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4850209"/>
            <a:ext cx="4752975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4470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C2A116BC-144C-4489-8556-C105AEC1A3A2}" type="slidenum">
              <a:rPr kumimoji="0" lang="en-US" altLang="ko-KR" smtClean="0"/>
              <a:pPr eaLnBrk="1" hangingPunct="1"/>
              <a:t>3</a:t>
            </a:fld>
            <a:endParaRPr kumimoji="0" lang="en-US" altLang="ko-KR" smtClean="0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증강현실</a:t>
            </a:r>
            <a:r>
              <a:rPr lang="en-US" altLang="ko-KR" dirty="0" smtClean="0"/>
              <a:t>?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88" y="1412776"/>
            <a:ext cx="8205092" cy="4896544"/>
          </a:xfrm>
        </p:spPr>
        <p:txBody>
          <a:bodyPr>
            <a:noAutofit/>
          </a:bodyPr>
          <a:lstStyle/>
          <a:p>
            <a:r>
              <a:rPr lang="ko-KR" altLang="en-US" b="1" u="sng" dirty="0" err="1" smtClean="0">
                <a:solidFill>
                  <a:srgbClr val="C00000"/>
                </a:solidFill>
              </a:rPr>
              <a:t>현실환경에</a:t>
            </a:r>
            <a:r>
              <a:rPr lang="ko-KR" altLang="en-US" b="1" u="sng" dirty="0" smtClean="0">
                <a:solidFill>
                  <a:srgbClr val="C00000"/>
                </a:solidFill>
              </a:rPr>
              <a:t> </a:t>
            </a:r>
            <a:r>
              <a:rPr lang="ko-KR" altLang="en-US" b="1" u="sng" dirty="0">
                <a:solidFill>
                  <a:srgbClr val="C00000"/>
                </a:solidFill>
              </a:rPr>
              <a:t>컴퓨터 모델링을 통해 생성한 가상의 오브젝트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물체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텍스트</a:t>
            </a:r>
            <a:r>
              <a:rPr lang="en-US" altLang="ko-KR" dirty="0"/>
              <a:t>, </a:t>
            </a:r>
            <a:r>
              <a:rPr lang="ko-KR" altLang="en-US" dirty="0"/>
              <a:t>비디오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ko-KR" altLang="en-US" dirty="0" err="1"/>
              <a:t>겹쳐보이게</a:t>
            </a:r>
            <a:r>
              <a:rPr lang="ko-KR" altLang="en-US" dirty="0"/>
              <a:t> 하여 공간과 상황에 대한 가상 정보를 </a:t>
            </a:r>
            <a:r>
              <a:rPr lang="ko-KR" altLang="en-US" dirty="0" smtClean="0"/>
              <a:t>제공하는 시스템 </a:t>
            </a:r>
            <a:r>
              <a:rPr lang="ko-KR" altLang="en-US" dirty="0"/>
              <a:t>및 관련 </a:t>
            </a:r>
            <a:r>
              <a:rPr lang="ko-KR" altLang="en-US" dirty="0" smtClean="0"/>
              <a:t>기술</a:t>
            </a:r>
            <a:endParaRPr lang="en-US" altLang="ko-KR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>
              <a:buFont typeface="Wingdings" pitchFamily="2" charset="2"/>
              <a:buChar char="Ø"/>
            </a:pPr>
            <a:r>
              <a:rPr lang="en-US" altLang="ko-KR" sz="1800" dirty="0" smtClean="0"/>
              <a:t>VR </a:t>
            </a:r>
            <a:r>
              <a:rPr lang="ko-KR" altLang="en-US" sz="1800" dirty="0"/>
              <a:t>기술은 초기 성숙기</a:t>
            </a:r>
            <a:r>
              <a:rPr lang="en-US" altLang="ko-KR" sz="1800" dirty="0"/>
              <a:t>, AR </a:t>
            </a:r>
            <a:r>
              <a:rPr lang="ko-KR" altLang="en-US" sz="1800" dirty="0"/>
              <a:t>기술은 성장기 단계로 성장･진화하고 있으며</a:t>
            </a:r>
            <a:r>
              <a:rPr lang="en-US" altLang="ko-KR" sz="1800" dirty="0"/>
              <a:t>, </a:t>
            </a:r>
            <a:r>
              <a:rPr lang="ko-KR" altLang="en-US" sz="1800" dirty="0" smtClean="0"/>
              <a:t>현재 </a:t>
            </a:r>
            <a:r>
              <a:rPr lang="en-US" altLang="ko-KR" sz="1800" dirty="0" smtClean="0"/>
              <a:t>2~3</a:t>
            </a:r>
            <a:r>
              <a:rPr lang="ko-KR" altLang="en-US" sz="1800" dirty="0"/>
              <a:t>세대 제품을 기반으로 수익모델 창출을 위한 노력이 계속되고 </a:t>
            </a:r>
            <a:r>
              <a:rPr lang="ko-KR" altLang="en-US" sz="1800" dirty="0" smtClean="0"/>
              <a:t>있음</a:t>
            </a:r>
            <a:endParaRPr lang="en-US" altLang="ko-KR" sz="1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432736"/>
            <a:ext cx="4968552" cy="2868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917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pPr>
              <a:defRPr/>
            </a:pPr>
            <a:fld id="{F4358F72-8919-4DF9-86A3-455E6B6C35BB}" type="slidenum">
              <a:rPr lang="ko-KR" altLang="en-US"/>
              <a:pPr>
                <a:defRPr/>
              </a:pPr>
              <a:t>30</a:t>
            </a:fld>
            <a:endParaRPr lang="en-US" altLang="ko-KR"/>
          </a:p>
        </p:txBody>
      </p:sp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r>
              <a:rPr lang="ko-KR" altLang="en-US" smtClean="0"/>
              <a:t>현실</a:t>
            </a:r>
            <a:r>
              <a:rPr lang="en-US" altLang="ko-KR" smtClean="0"/>
              <a:t>/</a:t>
            </a:r>
            <a:r>
              <a:rPr lang="ko-KR" altLang="en-US" smtClean="0"/>
              <a:t>가상 세계의 융합기술 사용 예 </a:t>
            </a:r>
            <a:r>
              <a:rPr lang="en-US" altLang="ko-KR" smtClean="0"/>
              <a:t>(3)</a:t>
            </a:r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4375" y="1124744"/>
            <a:ext cx="8001000" cy="5181600"/>
          </a:xfrm>
        </p:spPr>
        <p:txBody>
          <a:bodyPr/>
          <a:lstStyle/>
          <a:p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증강 현실을 이용한 외과 수술</a:t>
            </a:r>
          </a:p>
          <a:p>
            <a:pPr lvl="1"/>
            <a:r>
              <a:rPr lang="ko-KR" altLang="en-US" sz="2000" dirty="0" smtClean="0"/>
              <a:t>의사는 실시간으로 구성된 </a:t>
            </a:r>
            <a:r>
              <a:rPr lang="en-US" altLang="ko-KR" sz="2000" dirty="0" smtClean="0"/>
              <a:t>3</a:t>
            </a:r>
            <a:r>
              <a:rPr lang="ko-KR" altLang="en-US" sz="2000" dirty="0" smtClean="0"/>
              <a:t>차원 증강영상을 제공 받는다</a:t>
            </a:r>
            <a:r>
              <a:rPr lang="en-US" altLang="ko-KR" sz="2000" dirty="0" smtClean="0"/>
              <a:t>.</a:t>
            </a:r>
          </a:p>
          <a:p>
            <a:pPr lvl="1"/>
            <a:r>
              <a:rPr lang="ko-KR" altLang="en-US" sz="2000" dirty="0" smtClean="0"/>
              <a:t>수술에 필요한 영상 데이터는 </a:t>
            </a:r>
            <a:r>
              <a:rPr lang="en-US" altLang="ko-KR" sz="2000" dirty="0" smtClean="0">
                <a:solidFill>
                  <a:schemeClr val="accent2"/>
                </a:solidFill>
              </a:rPr>
              <a:t>CT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촬영 장치</a:t>
            </a:r>
            <a:r>
              <a:rPr lang="ko-KR" altLang="en-US" sz="2000" dirty="0" smtClean="0"/>
              <a:t>나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초음파 촬영 장치</a:t>
            </a:r>
            <a:r>
              <a:rPr lang="ko-KR" altLang="en-US" sz="2000" dirty="0" smtClean="0"/>
              <a:t>로부터 얻어진 데이터를 이용하여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재구성</a:t>
            </a:r>
            <a:r>
              <a:rPr lang="ko-KR" altLang="en-US" sz="2000" dirty="0" smtClean="0"/>
              <a:t>이 된다 </a:t>
            </a:r>
            <a:endParaRPr lang="en-US" altLang="ko-KR" sz="2000" dirty="0" smtClean="0"/>
          </a:p>
        </p:txBody>
      </p:sp>
      <p:pic>
        <p:nvPicPr>
          <p:cNvPr id="36869" name="Picture 9" descr="EMB5b3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3019425"/>
            <a:ext cx="4032250" cy="302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11" descr="EMB5b5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947988"/>
            <a:ext cx="403225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829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pPr>
              <a:defRPr/>
            </a:pPr>
            <a:fld id="{C8A9D22B-D353-4611-98D8-BB628F33FF4C}" type="slidenum">
              <a:rPr lang="ko-KR" altLang="en-US"/>
              <a:pPr>
                <a:defRPr/>
              </a:pPr>
              <a:t>31</a:t>
            </a:fld>
            <a:endParaRPr lang="en-US" altLang="ko-KR"/>
          </a:p>
        </p:txBody>
      </p:sp>
      <p:sp>
        <p:nvSpPr>
          <p:cNvPr id="37891" name="Rectangle 4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  <a:noFill/>
        </p:spPr>
        <p:txBody>
          <a:bodyPr/>
          <a:lstStyle/>
          <a:p>
            <a:r>
              <a:rPr lang="ko-KR" altLang="en-US" smtClean="0"/>
              <a:t>현실</a:t>
            </a:r>
            <a:r>
              <a:rPr lang="en-US" altLang="ko-KR" smtClean="0"/>
              <a:t>/</a:t>
            </a:r>
            <a:r>
              <a:rPr lang="ko-KR" altLang="en-US" smtClean="0"/>
              <a:t>가상 세계의 융합기술 사용 예 </a:t>
            </a:r>
            <a:r>
              <a:rPr lang="en-US" altLang="ko-KR" smtClean="0"/>
              <a:t>(3)</a:t>
            </a:r>
            <a:endParaRPr lang="ko-KR" altLang="en-US" smtClean="0"/>
          </a:p>
        </p:txBody>
      </p:sp>
      <p:sp>
        <p:nvSpPr>
          <p:cNvPr id="37892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11560" y="1124744"/>
            <a:ext cx="8488667" cy="5181600"/>
          </a:xfrm>
          <a:noFill/>
        </p:spPr>
        <p:txBody>
          <a:bodyPr/>
          <a:lstStyle/>
          <a:p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가상의료실습시스템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(Virtual Reality Surgical Simulators)</a:t>
            </a:r>
          </a:p>
          <a:p>
            <a:pPr lvl="1"/>
            <a:r>
              <a:rPr lang="ko-KR" altLang="en-US" sz="2000" dirty="0" smtClean="0"/>
              <a:t>가상으로 생성된 환자의 장기를 보며 의료 시술 실습을 수행함</a:t>
            </a:r>
            <a:r>
              <a:rPr lang="en-US" altLang="ko-KR" sz="2000" dirty="0" smtClean="0"/>
              <a:t>.</a:t>
            </a:r>
          </a:p>
          <a:p>
            <a:endParaRPr lang="ko-KR" altLang="en-US" sz="2000" dirty="0" smtClean="0">
              <a:latin typeface="Times" pitchFamily="18" charset="0"/>
            </a:endParaRPr>
          </a:p>
        </p:txBody>
      </p:sp>
      <p:grpSp>
        <p:nvGrpSpPr>
          <p:cNvPr id="37893" name="Group 9"/>
          <p:cNvGrpSpPr>
            <a:grpSpLocks/>
          </p:cNvGrpSpPr>
          <p:nvPr/>
        </p:nvGrpSpPr>
        <p:grpSpPr bwMode="auto">
          <a:xfrm>
            <a:off x="1619672" y="2274888"/>
            <a:ext cx="6048375" cy="4249737"/>
            <a:chOff x="1111" y="1207"/>
            <a:chExt cx="3810" cy="2677"/>
          </a:xfrm>
        </p:grpSpPr>
        <p:pic>
          <p:nvPicPr>
            <p:cNvPr id="37894" name="Picture 6" descr="3ApplicationAreas1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1" y="1207"/>
              <a:ext cx="2743" cy="19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895" name="Picture 7" descr="3ApplicationAreas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1" y="2275"/>
              <a:ext cx="2540" cy="16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6042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pPr>
              <a:defRPr/>
            </a:pPr>
            <a:fld id="{42B92402-5E47-47E8-B7B3-96372AAFC52F}" type="slidenum">
              <a:rPr lang="ko-KR" altLang="en-US"/>
              <a:pPr>
                <a:defRPr/>
              </a:pPr>
              <a:t>32</a:t>
            </a:fld>
            <a:endParaRPr lang="en-US" altLang="ko-KR"/>
          </a:p>
        </p:txBody>
      </p:sp>
      <p:sp>
        <p:nvSpPr>
          <p:cNvPr id="108548" name="Rectangle 4"/>
          <p:cNvSpPr>
            <a:spLocks noChangeArrowheads="1"/>
          </p:cNvSpPr>
          <p:nvPr/>
        </p:nvSpPr>
        <p:spPr bwMode="auto">
          <a:xfrm>
            <a:off x="827088" y="1196752"/>
            <a:ext cx="6805068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rgbClr val="004C00"/>
              </a:buClr>
              <a:buSzPct val="80000"/>
              <a:buFont typeface="Wingdings" pitchFamily="2" charset="2"/>
              <a:buChar char="q"/>
              <a:defRPr/>
            </a:pP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주석 표현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(annotation &amp; visualization)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기술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2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916" name="Rectangle 5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  <a:noFill/>
        </p:spPr>
        <p:txBody>
          <a:bodyPr/>
          <a:lstStyle/>
          <a:p>
            <a:r>
              <a:rPr lang="ko-KR" altLang="en-US" smtClean="0"/>
              <a:t>현실</a:t>
            </a:r>
            <a:r>
              <a:rPr lang="en-US" altLang="ko-KR" smtClean="0"/>
              <a:t>/</a:t>
            </a:r>
            <a:r>
              <a:rPr lang="ko-KR" altLang="en-US" smtClean="0"/>
              <a:t>가상 세계의 융합기술 사용 예 </a:t>
            </a:r>
            <a:r>
              <a:rPr lang="en-US" altLang="ko-KR" smtClean="0"/>
              <a:t>(4)</a:t>
            </a:r>
          </a:p>
        </p:txBody>
      </p:sp>
      <p:sp>
        <p:nvSpPr>
          <p:cNvPr id="108550" name="Rectangle 6"/>
          <p:cNvSpPr>
            <a:spLocks noChangeArrowheads="1"/>
          </p:cNvSpPr>
          <p:nvPr/>
        </p:nvSpPr>
        <p:spPr bwMode="auto">
          <a:xfrm>
            <a:off x="914400" y="1630139"/>
            <a:ext cx="3657600" cy="1016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Tx/>
              <a:buChar char="•"/>
              <a:defRPr/>
            </a:pPr>
            <a:r>
              <a:rPr lang="en-US" altLang="ko-KR" sz="2000" b="1" dirty="0">
                <a:latin typeface="Times" pitchFamily="18" charset="0"/>
              </a:rPr>
              <a:t> </a:t>
            </a:r>
            <a:r>
              <a:rPr lang="ko-KR" altLang="en-US" sz="2000" dirty="0">
                <a:latin typeface="+mn-ea"/>
                <a:ea typeface="+mn-ea"/>
              </a:rPr>
              <a:t>사용자가 주변 사물을 바라 볼 때 바라보는 </a:t>
            </a:r>
            <a:r>
              <a:rPr lang="ko-KR" altLang="en-US" sz="2000" dirty="0">
                <a:solidFill>
                  <a:schemeClr val="accent2"/>
                </a:solidFill>
                <a:latin typeface="+mn-ea"/>
                <a:ea typeface="+mn-ea"/>
              </a:rPr>
              <a:t>장면에 대한 정보</a:t>
            </a:r>
            <a:r>
              <a:rPr lang="ko-KR" altLang="en-US" sz="2000" dirty="0">
                <a:latin typeface="+mn-ea"/>
                <a:ea typeface="+mn-ea"/>
              </a:rPr>
              <a:t>를 </a:t>
            </a:r>
            <a:r>
              <a:rPr lang="en-US" altLang="ko-KR" sz="2000" dirty="0">
                <a:solidFill>
                  <a:schemeClr val="accent2"/>
                </a:solidFill>
                <a:latin typeface="+mn-ea"/>
                <a:ea typeface="+mn-ea"/>
              </a:rPr>
              <a:t>HMD</a:t>
            </a:r>
            <a:r>
              <a:rPr lang="ko-KR" altLang="en-US" sz="2000" dirty="0">
                <a:latin typeface="+mn-ea"/>
                <a:ea typeface="+mn-ea"/>
              </a:rPr>
              <a:t>를 통하여 </a:t>
            </a:r>
            <a:r>
              <a:rPr lang="ko-KR" altLang="en-US" sz="2000" dirty="0">
                <a:solidFill>
                  <a:schemeClr val="accent2"/>
                </a:solidFill>
                <a:latin typeface="+mn-ea"/>
                <a:ea typeface="+mn-ea"/>
              </a:rPr>
              <a:t>실시간으로 제공</a:t>
            </a:r>
            <a:r>
              <a:rPr lang="ko-KR" altLang="en-US" sz="2000" dirty="0">
                <a:latin typeface="+mn-ea"/>
                <a:ea typeface="+mn-ea"/>
              </a:rPr>
              <a:t>해 주는 기술</a:t>
            </a:r>
          </a:p>
        </p:txBody>
      </p:sp>
      <p:pic>
        <p:nvPicPr>
          <p:cNvPr id="38918" name="Picture 7" descr="columbi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3248025"/>
            <a:ext cx="3513138" cy="234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9" name="Text Box 8"/>
          <p:cNvSpPr txBox="1">
            <a:spLocks noChangeArrowheads="1"/>
          </p:cNvSpPr>
          <p:nvPr/>
        </p:nvSpPr>
        <p:spPr bwMode="auto">
          <a:xfrm>
            <a:off x="985838" y="5695950"/>
            <a:ext cx="36576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1400" b="1">
                <a:latin typeface="Arial" pitchFamily="34" charset="0"/>
              </a:rPr>
              <a:t>S. Feiner, B. MacIntyre, M. Haupt,  &amp; E. Solomon, Columbia University</a:t>
            </a:r>
          </a:p>
        </p:txBody>
      </p:sp>
      <p:pic>
        <p:nvPicPr>
          <p:cNvPr id="3892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2798366"/>
            <a:ext cx="2520950" cy="178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54" name="Text Box 10"/>
          <p:cNvSpPr txBox="1">
            <a:spLocks noChangeArrowheads="1"/>
          </p:cNvSpPr>
          <p:nvPr/>
        </p:nvSpPr>
        <p:spPr bwMode="auto">
          <a:xfrm>
            <a:off x="4995863" y="1628552"/>
            <a:ext cx="3733800" cy="10541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ko-KR" dirty="0">
                <a:solidFill>
                  <a:schemeClr val="accent2"/>
                </a:solidFill>
                <a:latin typeface="+mn-ea"/>
                <a:ea typeface="+mn-ea"/>
              </a:rPr>
              <a:t>Annotating Real-World Objects Using Augmented Reality </a:t>
            </a:r>
          </a:p>
          <a:p>
            <a:pPr>
              <a:spcBef>
                <a:spcPct val="50000"/>
              </a:spcBef>
              <a:defRPr/>
            </a:pPr>
            <a:r>
              <a:rPr lang="en-US" b="1" dirty="0">
                <a:latin typeface="+mn-ea"/>
                <a:ea typeface="+mn-ea"/>
              </a:rPr>
              <a:t>Eric Rose, et. al., ECRC</a:t>
            </a:r>
            <a:endParaRPr lang="en-US" altLang="ko-KR" b="1" dirty="0">
              <a:latin typeface="+mn-ea"/>
              <a:ea typeface="+mn-ea"/>
            </a:endParaRPr>
          </a:p>
        </p:txBody>
      </p:sp>
      <p:pic>
        <p:nvPicPr>
          <p:cNvPr id="38922" name="Picture 11" descr="mechrep4_s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638" y="4794250"/>
            <a:ext cx="2530475" cy="163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79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pPr>
              <a:defRPr/>
            </a:pPr>
            <a:fld id="{D5C3B4C9-FEFC-4964-9BD9-98E9B076D1D2}" type="slidenum">
              <a:rPr lang="ko-KR" altLang="en-US"/>
              <a:pPr>
                <a:defRPr/>
              </a:pPr>
              <a:t>33</a:t>
            </a:fld>
            <a:endParaRPr lang="en-US" altLang="ko-KR"/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r>
              <a:rPr lang="ko-KR" altLang="en-US" smtClean="0"/>
              <a:t>현실</a:t>
            </a:r>
            <a:r>
              <a:rPr lang="en-US" altLang="ko-KR" smtClean="0"/>
              <a:t>/</a:t>
            </a:r>
            <a:r>
              <a:rPr lang="ko-KR" altLang="en-US" smtClean="0"/>
              <a:t>가상 세계의 융합기술 사용 예 </a:t>
            </a:r>
            <a:r>
              <a:rPr lang="en-US" altLang="ko-KR" smtClean="0"/>
              <a:t>(4)</a:t>
            </a:r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2775" y="1100137"/>
            <a:ext cx="8001000" cy="1800225"/>
          </a:xfrm>
        </p:spPr>
        <p:txBody>
          <a:bodyPr/>
          <a:lstStyle/>
          <a:p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제품의 제조 및 수리</a:t>
            </a:r>
            <a:endParaRPr lang="en-US" altLang="ko-KR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en-US" altLang="ko-KR" sz="1800" dirty="0" smtClean="0"/>
              <a:t>Computer-aided manufacture/maintenance</a:t>
            </a:r>
            <a:r>
              <a:rPr lang="ko-KR" altLang="en-US" sz="1800" dirty="0" smtClean="0"/>
              <a:t> </a:t>
            </a:r>
          </a:p>
          <a:p>
            <a:pPr lvl="1"/>
            <a:endParaRPr lang="ko-KR" altLang="en-US" sz="1800" dirty="0" smtClean="0"/>
          </a:p>
        </p:txBody>
      </p:sp>
      <p:pic>
        <p:nvPicPr>
          <p:cNvPr id="3994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354263"/>
            <a:ext cx="4319587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2" name="Picture 7" descr="sv-3_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188" y="4227513"/>
            <a:ext cx="2735262" cy="205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3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2000250"/>
            <a:ext cx="2736850" cy="21558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944" name="Text Box 9"/>
          <p:cNvSpPr txBox="1">
            <a:spLocks noChangeArrowheads="1"/>
          </p:cNvSpPr>
          <p:nvPr/>
        </p:nvSpPr>
        <p:spPr bwMode="auto">
          <a:xfrm>
            <a:off x="827088" y="5727700"/>
            <a:ext cx="39624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b="1">
                <a:solidFill>
                  <a:schemeClr val="accent2"/>
                </a:solidFill>
                <a:latin typeface="Arial" pitchFamily="34" charset="0"/>
              </a:rPr>
              <a:t> Boeing wire harness assembly.</a:t>
            </a:r>
          </a:p>
          <a:p>
            <a:pPr eaLnBrk="1" hangingPunct="1"/>
            <a:r>
              <a:rPr lang="en-US" altLang="ko-KR" b="1">
                <a:latin typeface="Arial" pitchFamily="34" charset="0"/>
              </a:rPr>
              <a:t> Adam Janin wearing HMD.</a:t>
            </a:r>
          </a:p>
          <a:p>
            <a:pPr eaLnBrk="1" hangingPunct="1"/>
            <a:r>
              <a:rPr lang="en-US" altLang="ko-KR" b="1">
                <a:latin typeface="Arial" pitchFamily="34" charset="0"/>
              </a:rPr>
              <a:t> David Mizell, Boeing</a:t>
            </a:r>
          </a:p>
        </p:txBody>
      </p:sp>
    </p:spTree>
    <p:extLst>
      <p:ext uri="{BB962C8B-B14F-4D97-AF65-F5344CB8AC3E}">
        <p14:creationId xmlns:p14="http://schemas.microsoft.com/office/powerpoint/2010/main" val="33788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pPr>
              <a:defRPr/>
            </a:pPr>
            <a:fld id="{6C1801AE-3802-42F5-9DEC-C48E67A14A03}" type="slidenum">
              <a:rPr lang="ko-KR" altLang="en-US"/>
              <a:pPr>
                <a:defRPr/>
              </a:pPr>
              <a:t>34</a:t>
            </a:fld>
            <a:endParaRPr lang="en-US" altLang="ko-KR"/>
          </a:p>
        </p:txBody>
      </p:sp>
      <p:sp>
        <p:nvSpPr>
          <p:cNvPr id="40963" name="Rectangle 4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  <a:noFill/>
        </p:spPr>
        <p:txBody>
          <a:bodyPr/>
          <a:lstStyle/>
          <a:p>
            <a:r>
              <a:rPr lang="ko-KR" altLang="en-US" smtClean="0"/>
              <a:t>현실</a:t>
            </a:r>
            <a:r>
              <a:rPr lang="en-US" altLang="ko-KR" smtClean="0"/>
              <a:t>/</a:t>
            </a:r>
            <a:r>
              <a:rPr lang="ko-KR" altLang="en-US" smtClean="0"/>
              <a:t>가상 세계의 융합기술 사용 예 </a:t>
            </a:r>
            <a:r>
              <a:rPr lang="en-US" altLang="ko-KR" smtClean="0"/>
              <a:t>(4)</a:t>
            </a:r>
          </a:p>
        </p:txBody>
      </p:sp>
      <p:sp>
        <p:nvSpPr>
          <p:cNvPr id="109573" name="Rectangle 5"/>
          <p:cNvSpPr>
            <a:spLocks noChangeArrowheads="1"/>
          </p:cNvSpPr>
          <p:nvPr/>
        </p:nvSpPr>
        <p:spPr bwMode="auto">
          <a:xfrm>
            <a:off x="612775" y="1219200"/>
            <a:ext cx="4033837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004C00"/>
              </a:buClr>
              <a:buSzPct val="80000"/>
              <a:buFont typeface="Wingdings" pitchFamily="2" charset="2"/>
              <a:buChar char="q"/>
              <a:defRPr/>
            </a:pPr>
            <a:r>
              <a:rPr lang="ko-KR" altLang="en-US" sz="2400" b="1" dirty="0" err="1">
                <a:latin typeface="맑은 고딕" pitchFamily="50" charset="-127"/>
                <a:ea typeface="맑은 고딕" pitchFamily="50" charset="-127"/>
              </a:rPr>
              <a:t>네비게이션</a:t>
            </a:r>
            <a:r>
              <a:rPr lang="ko-KR" altLang="en-US" sz="2400" b="1" dirty="0">
                <a:latin typeface="맑은 고딕" pitchFamily="50" charset="-127"/>
                <a:ea typeface="맑은 고딕" pitchFamily="50" charset="-127"/>
              </a:rPr>
              <a:t> 시스템 </a:t>
            </a:r>
            <a:r>
              <a:rPr lang="en-US" altLang="ko-KR" sz="2400" b="1" dirty="0">
                <a:latin typeface="맑은 고딕" pitchFamily="50" charset="-127"/>
                <a:ea typeface="맑은 고딕" pitchFamily="50" charset="-127"/>
              </a:rPr>
              <a:t>(Navigation system)</a:t>
            </a:r>
          </a:p>
          <a:p>
            <a:pPr marL="800100" lvl="1" indent="-342900">
              <a:spcBef>
                <a:spcPct val="20000"/>
              </a:spcBef>
              <a:buClr>
                <a:srgbClr val="004C00"/>
              </a:buClr>
              <a:buSzPct val="80000"/>
              <a:buFont typeface="Wingdings" pitchFamily="2" charset="2"/>
              <a:buChar char="Ø"/>
              <a:defRPr/>
            </a:pPr>
            <a:r>
              <a:rPr lang="ko-KR" altLang="en-US" b="1" dirty="0">
                <a:solidFill>
                  <a:schemeClr val="accent2"/>
                </a:solidFill>
                <a:latin typeface="+mn-ea"/>
                <a:ea typeface="+mn-ea"/>
              </a:rPr>
              <a:t>실시간 </a:t>
            </a:r>
            <a:r>
              <a:rPr lang="en-US" altLang="ko-KR" b="1" dirty="0">
                <a:solidFill>
                  <a:schemeClr val="accent2"/>
                </a:solidFill>
                <a:latin typeface="+mn-ea"/>
                <a:ea typeface="+mn-ea"/>
              </a:rPr>
              <a:t>GPS </a:t>
            </a:r>
            <a:r>
              <a:rPr lang="ko-KR" altLang="en-US" b="1" dirty="0">
                <a:solidFill>
                  <a:schemeClr val="accent2"/>
                </a:solidFill>
                <a:latin typeface="+mn-ea"/>
                <a:ea typeface="+mn-ea"/>
              </a:rPr>
              <a:t>정보</a:t>
            </a:r>
            <a:r>
              <a:rPr lang="ko-KR" altLang="en-US" b="1" dirty="0">
                <a:latin typeface="+mn-ea"/>
                <a:ea typeface="+mn-ea"/>
              </a:rPr>
              <a:t>를 이용하여 사용자에게 </a:t>
            </a:r>
            <a:r>
              <a:rPr lang="ko-KR" altLang="en-US" b="1" dirty="0" err="1">
                <a:latin typeface="+mn-ea"/>
                <a:ea typeface="+mn-ea"/>
              </a:rPr>
              <a:t>네비게이션에</a:t>
            </a:r>
            <a:r>
              <a:rPr lang="ko-KR" altLang="en-US" b="1" dirty="0">
                <a:latin typeface="+mn-ea"/>
                <a:ea typeface="+mn-ea"/>
              </a:rPr>
              <a:t> 필요한 </a:t>
            </a:r>
            <a:r>
              <a:rPr lang="ko-KR" altLang="en-US" b="1" dirty="0">
                <a:solidFill>
                  <a:schemeClr val="accent2"/>
                </a:solidFill>
                <a:latin typeface="+mn-ea"/>
                <a:ea typeface="+mn-ea"/>
              </a:rPr>
              <a:t>합성 영상</a:t>
            </a:r>
            <a:r>
              <a:rPr lang="ko-KR" altLang="en-US" b="1" dirty="0">
                <a:latin typeface="+mn-ea"/>
                <a:ea typeface="+mn-ea"/>
              </a:rPr>
              <a:t> 제공</a:t>
            </a:r>
          </a:p>
          <a:p>
            <a:pPr marL="342900" indent="-342900">
              <a:spcBef>
                <a:spcPct val="20000"/>
              </a:spcBef>
              <a:buClr>
                <a:srgbClr val="004C00"/>
              </a:buClr>
              <a:buSzPct val="80000"/>
              <a:buFont typeface="Wingdings" pitchFamily="2" charset="2"/>
              <a:buChar char="q"/>
              <a:defRPr/>
            </a:pPr>
            <a:endParaRPr lang="en-US" dirty="0">
              <a:solidFill>
                <a:schemeClr val="accent2"/>
              </a:solidFill>
              <a:latin typeface="Arial" pitchFamily="34" charset="0"/>
              <a:ea typeface="+mn-ea"/>
              <a:cs typeface="Arial" pitchFamily="34" charset="0"/>
            </a:endParaRPr>
          </a:p>
          <a:p>
            <a:pPr marL="342900" indent="-342900">
              <a:spcBef>
                <a:spcPct val="20000"/>
              </a:spcBef>
              <a:buClr>
                <a:srgbClr val="004C00"/>
              </a:buClr>
              <a:buSzPct val="80000"/>
              <a:buFont typeface="Wingdings" pitchFamily="2" charset="2"/>
              <a:buChar char="q"/>
              <a:defRPr/>
            </a:pPr>
            <a:r>
              <a:rPr lang="en-US" dirty="0">
                <a:solidFill>
                  <a:schemeClr val="accent2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Top red line : </a:t>
            </a:r>
            <a:r>
              <a:rPr lang="en-US" dirty="0">
                <a:solidFill>
                  <a:srgbClr val="007A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compass heading</a:t>
            </a:r>
          </a:p>
          <a:p>
            <a:pPr marL="342900" indent="-342900">
              <a:lnSpc>
                <a:spcPct val="60000"/>
              </a:lnSpc>
              <a:spcBef>
                <a:spcPct val="20000"/>
              </a:spcBef>
              <a:buClr>
                <a:srgbClr val="004C00"/>
              </a:buClr>
              <a:buSzPct val="80000"/>
              <a:buFont typeface="Wingdings" pitchFamily="2" charset="2"/>
              <a:buChar char="q"/>
              <a:defRPr/>
            </a:pPr>
            <a:r>
              <a:rPr lang="en-US" dirty="0">
                <a:solidFill>
                  <a:schemeClr val="accent2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Text : </a:t>
            </a:r>
            <a:r>
              <a:rPr lang="en-US" dirty="0">
                <a:solidFill>
                  <a:srgbClr val="007A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position, instruction</a:t>
            </a:r>
          </a:p>
          <a:p>
            <a:pPr marL="342900" indent="-342900">
              <a:lnSpc>
                <a:spcPct val="60000"/>
              </a:lnSpc>
              <a:spcBef>
                <a:spcPct val="20000"/>
              </a:spcBef>
              <a:buClr>
                <a:srgbClr val="004C00"/>
              </a:buClr>
              <a:buSzPct val="80000"/>
              <a:buFont typeface="Wingdings" pitchFamily="2" charset="2"/>
              <a:buChar char="q"/>
              <a:defRPr/>
            </a:pPr>
            <a:r>
              <a:rPr lang="en-US" dirty="0">
                <a:solidFill>
                  <a:schemeClr val="accent2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Center blue circle :</a:t>
            </a:r>
            <a:r>
              <a:rPr lang="en-US" dirty="0"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</a:t>
            </a:r>
            <a:r>
              <a:rPr lang="en-US" dirty="0">
                <a:solidFill>
                  <a:srgbClr val="007A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current position at the center</a:t>
            </a:r>
          </a:p>
          <a:p>
            <a:pPr marL="342900" indent="-342900">
              <a:lnSpc>
                <a:spcPct val="60000"/>
              </a:lnSpc>
              <a:spcBef>
                <a:spcPct val="20000"/>
              </a:spcBef>
              <a:buClr>
                <a:srgbClr val="004C00"/>
              </a:buClr>
              <a:buSzPct val="80000"/>
              <a:buFont typeface="Wingdings" pitchFamily="2" charset="2"/>
              <a:buChar char="q"/>
              <a:defRPr/>
            </a:pPr>
            <a:r>
              <a:rPr lang="en-US" dirty="0">
                <a:solidFill>
                  <a:schemeClr val="accent2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Blue triangle :</a:t>
            </a:r>
            <a:r>
              <a:rPr lang="en-US" dirty="0">
                <a:solidFill>
                  <a:srgbClr val="007A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direction to go</a:t>
            </a:r>
          </a:p>
          <a:p>
            <a:pPr marL="342900" indent="-342900">
              <a:lnSpc>
                <a:spcPct val="60000"/>
              </a:lnSpc>
              <a:spcBef>
                <a:spcPct val="20000"/>
              </a:spcBef>
              <a:buClr>
                <a:srgbClr val="004C00"/>
              </a:buClr>
              <a:buSzPct val="80000"/>
              <a:buFont typeface="Wingdings" pitchFamily="2" charset="2"/>
              <a:buChar char="q"/>
              <a:defRPr/>
            </a:pPr>
            <a:r>
              <a:rPr lang="en-US" dirty="0">
                <a:solidFill>
                  <a:schemeClr val="accent2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Yellow line :</a:t>
            </a:r>
            <a:r>
              <a:rPr lang="en-US" dirty="0">
                <a:solidFill>
                  <a:srgbClr val="007A00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 the outline of the buildings</a:t>
            </a:r>
          </a:p>
        </p:txBody>
      </p:sp>
      <p:pic>
        <p:nvPicPr>
          <p:cNvPr id="40965" name="Picture 6" descr="ar-immersiv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3279775"/>
            <a:ext cx="4114800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1268413"/>
            <a:ext cx="2808287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824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pPr>
              <a:defRPr/>
            </a:pPr>
            <a:fld id="{6383FAEE-2D2C-4F65-A0F3-546DE9A8BFD4}" type="slidenum">
              <a:rPr lang="ko-KR" altLang="en-US"/>
              <a:pPr>
                <a:defRPr/>
              </a:pPr>
              <a:t>35</a:t>
            </a:fld>
            <a:endParaRPr lang="en-US" altLang="ko-KR"/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r>
              <a:rPr lang="ko-KR" altLang="en-US" smtClean="0"/>
              <a:t>현실</a:t>
            </a:r>
            <a:r>
              <a:rPr lang="en-US" altLang="ko-KR" smtClean="0"/>
              <a:t>/</a:t>
            </a:r>
            <a:r>
              <a:rPr lang="ko-KR" altLang="en-US" smtClean="0"/>
              <a:t>가상 세계의 융합기술 사용 예 </a:t>
            </a:r>
            <a:r>
              <a:rPr lang="en-US" altLang="ko-KR" smtClean="0"/>
              <a:t>(5)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336" y="1154085"/>
            <a:ext cx="8520664" cy="5181600"/>
          </a:xfrm>
        </p:spPr>
        <p:txBody>
          <a:bodyPr/>
          <a:lstStyle/>
          <a:p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가상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이미징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(Virtual Imaging)</a:t>
            </a:r>
            <a:endParaRPr lang="ko-KR" altLang="en-US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ko-KR" altLang="en-US" sz="2000" dirty="0" smtClean="0"/>
              <a:t>실제로 존재하지 않은 </a:t>
            </a:r>
            <a:r>
              <a:rPr lang="ko-KR" altLang="en-US" sz="2000" dirty="0" smtClean="0">
                <a:solidFill>
                  <a:schemeClr val="accent2"/>
                </a:solidFill>
              </a:rPr>
              <a:t>가상의 그래픽</a:t>
            </a:r>
            <a:r>
              <a:rPr lang="ko-KR" altLang="en-US" sz="2000" dirty="0" smtClean="0"/>
              <a:t>을 실제 환경에 있는 것처럼 </a:t>
            </a:r>
            <a:r>
              <a:rPr lang="ko-KR" altLang="en-US" sz="2000" dirty="0" smtClean="0">
                <a:solidFill>
                  <a:schemeClr val="accent2"/>
                </a:solidFill>
              </a:rPr>
              <a:t>합성하는 기술</a:t>
            </a:r>
            <a:r>
              <a:rPr lang="ko-KR" altLang="en-US" sz="2000" dirty="0" smtClean="0"/>
              <a:t> </a:t>
            </a:r>
          </a:p>
        </p:txBody>
      </p:sp>
      <p:grpSp>
        <p:nvGrpSpPr>
          <p:cNvPr id="41989" name="Group 7"/>
          <p:cNvGrpSpPr>
            <a:grpSpLocks/>
          </p:cNvGrpSpPr>
          <p:nvPr/>
        </p:nvGrpSpPr>
        <p:grpSpPr bwMode="auto">
          <a:xfrm>
            <a:off x="971550" y="2265363"/>
            <a:ext cx="2209800" cy="1935162"/>
            <a:chOff x="793" y="1570"/>
            <a:chExt cx="1392" cy="1219"/>
          </a:xfrm>
        </p:grpSpPr>
        <p:pic>
          <p:nvPicPr>
            <p:cNvPr id="41997" name="Picture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" y="1570"/>
              <a:ext cx="1392" cy="1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998" name="AutoShape 9"/>
            <p:cNvSpPr>
              <a:spLocks noChangeArrowheads="1"/>
            </p:cNvSpPr>
            <p:nvPr/>
          </p:nvSpPr>
          <p:spPr bwMode="auto">
            <a:xfrm rot="1718879">
              <a:off x="1564" y="2069"/>
              <a:ext cx="272" cy="94"/>
            </a:xfrm>
            <a:prstGeom prst="leftArrow">
              <a:avLst>
                <a:gd name="adj1" fmla="val 41213"/>
                <a:gd name="adj2" fmla="val 61195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41990" name="Group 10"/>
          <p:cNvGrpSpPr>
            <a:grpSpLocks/>
          </p:cNvGrpSpPr>
          <p:nvPr/>
        </p:nvGrpSpPr>
        <p:grpSpPr bwMode="auto">
          <a:xfrm>
            <a:off x="3779838" y="2265363"/>
            <a:ext cx="2235200" cy="1916112"/>
            <a:chOff x="793" y="2886"/>
            <a:chExt cx="1408" cy="1207"/>
          </a:xfrm>
        </p:grpSpPr>
        <p:pic>
          <p:nvPicPr>
            <p:cNvPr id="41995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" y="2886"/>
              <a:ext cx="1408" cy="1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996" name="AutoShape 12"/>
            <p:cNvSpPr>
              <a:spLocks noChangeArrowheads="1"/>
            </p:cNvSpPr>
            <p:nvPr/>
          </p:nvSpPr>
          <p:spPr bwMode="auto">
            <a:xfrm rot="1718879">
              <a:off x="1428" y="3339"/>
              <a:ext cx="272" cy="94"/>
            </a:xfrm>
            <a:prstGeom prst="leftArrow">
              <a:avLst>
                <a:gd name="adj1" fmla="val 41213"/>
                <a:gd name="adj2" fmla="val 61195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</p:grpSp>
      <p:pic>
        <p:nvPicPr>
          <p:cNvPr id="41991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7" y="2241792"/>
            <a:ext cx="2447925" cy="1833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2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7" y="4256856"/>
            <a:ext cx="2447925" cy="1815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3" name="Picture 18" descr="UNI5e9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4210050"/>
            <a:ext cx="5400675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005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pPr>
              <a:defRPr/>
            </a:pPr>
            <a:fld id="{01838C28-945B-4F78-BBF9-0EB571B9BCD7}" type="slidenum">
              <a:rPr lang="ko-KR" altLang="en-US"/>
              <a:pPr>
                <a:defRPr/>
              </a:pPr>
              <a:t>36</a:t>
            </a:fld>
            <a:endParaRPr lang="en-US" altLang="ko-KR"/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r>
              <a:rPr lang="ko-KR" altLang="en-US" smtClean="0"/>
              <a:t>현실</a:t>
            </a:r>
            <a:r>
              <a:rPr lang="en-US" altLang="ko-KR" smtClean="0"/>
              <a:t>/</a:t>
            </a:r>
            <a:r>
              <a:rPr lang="ko-KR" altLang="en-US" smtClean="0"/>
              <a:t>가상 세계의 융합기술 사용 예 </a:t>
            </a:r>
            <a:r>
              <a:rPr lang="en-US" altLang="ko-KR" smtClean="0"/>
              <a:t>(6)</a:t>
            </a:r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2775" y="1219200"/>
            <a:ext cx="8153400" cy="4495800"/>
          </a:xfrm>
        </p:spPr>
        <p:txBody>
          <a:bodyPr/>
          <a:lstStyle/>
          <a:p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가상 스튜디오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(Virtual Studio)</a:t>
            </a:r>
            <a:endParaRPr lang="ko-KR" altLang="en-US" sz="2400" b="1" dirty="0" smtClean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ko-KR" altLang="en-US" sz="2000" dirty="0" smtClean="0"/>
              <a:t>실제 세트 대신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컴퓨터가 생성한 그래픽 세트</a:t>
            </a:r>
            <a:r>
              <a:rPr lang="ko-KR" altLang="en-US" sz="2000" dirty="0" smtClean="0"/>
              <a:t>를 배경으로 프로그램을 제작하는 시스템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pic>
        <p:nvPicPr>
          <p:cNvPr id="43013" name="Picture 11" descr="UNI5ed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2778125"/>
            <a:ext cx="2089150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4" name="Picture 10" descr="UNI5ed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778125"/>
            <a:ext cx="2089150" cy="142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5" name="Picture 14" descr="EMB5b0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4713288"/>
            <a:ext cx="3024188" cy="211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6" name="Picture 16" descr="UNI5ee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0" y="2571750"/>
            <a:ext cx="2952750" cy="205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7" name="Picture 18" descr="UNI5f0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4289425"/>
            <a:ext cx="3384550" cy="235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255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pPr>
              <a:defRPr/>
            </a:pPr>
            <a:fld id="{A6CA0A77-60FF-4745-AEDC-88CEE6863A95}" type="slidenum">
              <a:rPr lang="ko-KR" altLang="en-US"/>
              <a:pPr>
                <a:defRPr/>
              </a:pPr>
              <a:t>37</a:t>
            </a:fld>
            <a:endParaRPr lang="en-US" altLang="ko-KR"/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r>
              <a:rPr lang="ko-KR" altLang="en-US" smtClean="0"/>
              <a:t>현실</a:t>
            </a:r>
            <a:r>
              <a:rPr lang="en-US" altLang="ko-KR" smtClean="0"/>
              <a:t>/</a:t>
            </a:r>
            <a:r>
              <a:rPr lang="ko-KR" altLang="en-US" smtClean="0"/>
              <a:t>가상 세계의 융합기술 사용 예 </a:t>
            </a:r>
            <a:r>
              <a:rPr lang="en-US" altLang="ko-KR" smtClean="0"/>
              <a:t>(7)</a:t>
            </a:r>
            <a:endParaRPr lang="ko-KR" altLang="en-US" smtClean="0"/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2397" y="1124744"/>
            <a:ext cx="8153400" cy="4495800"/>
          </a:xfrm>
        </p:spPr>
        <p:txBody>
          <a:bodyPr/>
          <a:lstStyle/>
          <a:p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매직 북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(Magic Book)</a:t>
            </a:r>
          </a:p>
          <a:p>
            <a:pPr lvl="1"/>
            <a:r>
              <a:rPr lang="ko-KR" altLang="en-US" sz="2000" dirty="0" err="1" smtClean="0"/>
              <a:t>실세계와</a:t>
            </a:r>
            <a:r>
              <a:rPr lang="ko-KR" altLang="en-US" sz="2000" dirty="0" smtClean="0"/>
              <a:t> </a:t>
            </a:r>
            <a:r>
              <a:rPr lang="ko-KR" altLang="en-US" sz="2000" dirty="0" smtClean="0"/>
              <a:t>같이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입체적</a:t>
            </a:r>
            <a:r>
              <a:rPr lang="ko-KR" altLang="en-US" sz="2000" dirty="0" smtClean="0"/>
              <a:t>으로 이루어져 있는 세계를 실제로 구현하기 위한 책</a:t>
            </a:r>
          </a:p>
          <a:p>
            <a:pPr lvl="1"/>
            <a:r>
              <a:rPr lang="en-US" altLang="ko-KR" sz="2000" dirty="0" smtClean="0">
                <a:solidFill>
                  <a:schemeClr val="accent2"/>
                </a:solidFill>
              </a:rPr>
              <a:t>HMD</a:t>
            </a:r>
            <a:r>
              <a:rPr lang="ko-KR" altLang="en-US" sz="2000" dirty="0" smtClean="0"/>
              <a:t>를 착용한 사용자는 책 속의 </a:t>
            </a:r>
            <a:r>
              <a:rPr lang="ko-KR" altLang="en-US" sz="2000" dirty="0" err="1" smtClean="0">
                <a:solidFill>
                  <a:schemeClr val="accent2"/>
                </a:solidFill>
              </a:rPr>
              <a:t>마커</a:t>
            </a:r>
            <a:r>
              <a:rPr lang="ko-KR" altLang="en-US" sz="2000" dirty="0" smtClean="0">
                <a:solidFill>
                  <a:schemeClr val="accent2"/>
                </a:solidFill>
              </a:rPr>
              <a:t> </a:t>
            </a:r>
            <a:r>
              <a:rPr lang="en-US" altLang="ko-KR" sz="2000" dirty="0" smtClean="0">
                <a:solidFill>
                  <a:schemeClr val="accent2"/>
                </a:solidFill>
              </a:rPr>
              <a:t>(marker)</a:t>
            </a:r>
            <a:r>
              <a:rPr lang="ko-KR" altLang="en-US" sz="2000" dirty="0" smtClean="0">
                <a:solidFill>
                  <a:schemeClr val="accent2"/>
                </a:solidFill>
              </a:rPr>
              <a:t>의 위치에 합성</a:t>
            </a:r>
            <a:r>
              <a:rPr lang="ko-KR" altLang="en-US" sz="2000" dirty="0" smtClean="0"/>
              <a:t>된 살아 있는 듯한 </a:t>
            </a:r>
            <a:r>
              <a:rPr lang="en-US" altLang="ko-KR" sz="2000" dirty="0" smtClean="0">
                <a:solidFill>
                  <a:schemeClr val="accent2"/>
                </a:solidFill>
              </a:rPr>
              <a:t>3</a:t>
            </a:r>
            <a:r>
              <a:rPr lang="ko-KR" altLang="en-US" sz="2000" dirty="0" smtClean="0">
                <a:solidFill>
                  <a:schemeClr val="accent2"/>
                </a:solidFill>
              </a:rPr>
              <a:t>차원 영상</a:t>
            </a:r>
            <a:r>
              <a:rPr lang="ko-KR" altLang="en-US" sz="2000" dirty="0" smtClean="0"/>
              <a:t>을 볼 수 있다</a:t>
            </a:r>
            <a:r>
              <a:rPr lang="en-US" altLang="ko-KR" sz="2000" dirty="0" smtClean="0"/>
              <a:t>. </a:t>
            </a:r>
          </a:p>
        </p:txBody>
      </p:sp>
      <p:pic>
        <p:nvPicPr>
          <p:cNvPr id="44037" name="Picture 15" descr="EMB637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3221038"/>
            <a:ext cx="1330325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8" name="Picture 17" descr="EMB637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3221038"/>
            <a:ext cx="3313113" cy="299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9" name="Picture 19" descr="EMB637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3221038"/>
            <a:ext cx="2200275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04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pPr>
              <a:defRPr/>
            </a:pPr>
            <a:fld id="{27C11B1F-5845-4646-834F-30EBB628D0B0}" type="slidenum">
              <a:rPr lang="ko-KR" altLang="en-US"/>
              <a:pPr>
                <a:defRPr/>
              </a:pPr>
              <a:t>38</a:t>
            </a:fld>
            <a:endParaRPr lang="en-US" altLang="ko-KR"/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r>
              <a:rPr lang="ko-KR" altLang="en-US" smtClean="0"/>
              <a:t>현실</a:t>
            </a:r>
            <a:r>
              <a:rPr lang="en-US" altLang="ko-KR" smtClean="0"/>
              <a:t>/</a:t>
            </a:r>
            <a:r>
              <a:rPr lang="ko-KR" altLang="en-US" smtClean="0"/>
              <a:t>가상 세계의 융합기술 사용 예 </a:t>
            </a:r>
            <a:r>
              <a:rPr lang="en-US" altLang="ko-KR" smtClean="0"/>
              <a:t>(8)</a:t>
            </a:r>
            <a:endParaRPr lang="ko-KR" altLang="en-US" smtClean="0"/>
          </a:p>
        </p:txBody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2774" y="1124744"/>
            <a:ext cx="8423721" cy="4495800"/>
          </a:xfrm>
        </p:spPr>
        <p:txBody>
          <a:bodyPr/>
          <a:lstStyle/>
          <a:p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실시간 손동작 추적 기법을 이용한 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Enhanced Desk</a:t>
            </a:r>
          </a:p>
          <a:p>
            <a:pPr lvl="1"/>
            <a:r>
              <a:rPr lang="ko-KR" altLang="en-US" sz="2000" dirty="0" smtClean="0"/>
              <a:t>적외선카메라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컬러 카메라 등을 이용하여 사람의 </a:t>
            </a:r>
            <a:r>
              <a:rPr lang="ko-KR" altLang="en-US" sz="2000" dirty="0" smtClean="0">
                <a:solidFill>
                  <a:schemeClr val="accent2"/>
                </a:solidFill>
              </a:rPr>
              <a:t>손동작을 감지</a:t>
            </a:r>
            <a:r>
              <a:rPr lang="ko-KR" altLang="en-US" sz="2000" dirty="0" smtClean="0"/>
              <a:t> </a:t>
            </a:r>
          </a:p>
          <a:p>
            <a:pPr lvl="1"/>
            <a:r>
              <a:rPr lang="ko-KR" altLang="en-US" sz="2000" dirty="0" smtClean="0"/>
              <a:t>멀티미디어 </a:t>
            </a:r>
            <a:r>
              <a:rPr lang="ko-KR" altLang="en-US" sz="2000" dirty="0" err="1" smtClean="0"/>
              <a:t>컨텐츠를</a:t>
            </a:r>
            <a:r>
              <a:rPr lang="ko-KR" altLang="en-US" sz="2000" dirty="0" smtClean="0"/>
              <a:t> 보다 새롭고 다양한 방법으로 이용할 수 있으며 보다 </a:t>
            </a:r>
            <a:r>
              <a:rPr lang="ko-KR" altLang="en-US" sz="2000" dirty="0" smtClean="0">
                <a:solidFill>
                  <a:schemeClr val="accent2"/>
                </a:solidFill>
              </a:rPr>
              <a:t>효율적이고 직관적인 인간과 기계 사이의 인터페이스를 구축</a:t>
            </a:r>
            <a:r>
              <a:rPr lang="ko-KR" altLang="en-US" sz="2000" dirty="0" smtClean="0"/>
              <a:t> 할 수 있다 </a:t>
            </a:r>
          </a:p>
        </p:txBody>
      </p:sp>
      <p:pic>
        <p:nvPicPr>
          <p:cNvPr id="45061" name="Picture 9" descr="EMB63a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63" y="3128963"/>
            <a:ext cx="3424237" cy="224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2" name="Picture 11" descr="EMB63a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5360988"/>
            <a:ext cx="1655762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3" name="Picture 13" descr="EMB65b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4872038"/>
            <a:ext cx="2303463" cy="184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4" name="Picture 15" descr="EMB65b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3271838"/>
            <a:ext cx="2303463" cy="153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5" name="Picture 17" descr="EMB63a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4929188"/>
            <a:ext cx="2376488" cy="17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224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pPr>
              <a:defRPr/>
            </a:pPr>
            <a:fld id="{34BC46B1-8662-4F1C-9FA5-AE55A19253F5}" type="slidenum">
              <a:rPr lang="ko-KR" altLang="en-US"/>
              <a:pPr>
                <a:defRPr/>
              </a:pPr>
              <a:t>39</a:t>
            </a:fld>
            <a:endParaRPr lang="en-US" altLang="ko-KR"/>
          </a:p>
        </p:txBody>
      </p:sp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r>
              <a:rPr lang="ko-KR" altLang="en-US" smtClean="0"/>
              <a:t>현실</a:t>
            </a:r>
            <a:r>
              <a:rPr lang="en-US" altLang="ko-KR" smtClean="0"/>
              <a:t>/</a:t>
            </a:r>
            <a:r>
              <a:rPr lang="ko-KR" altLang="en-US" smtClean="0"/>
              <a:t>가상 세계의 융합기술 사용 예 </a:t>
            </a:r>
            <a:r>
              <a:rPr lang="en-US" altLang="ko-KR" smtClean="0"/>
              <a:t>(9)</a:t>
            </a:r>
            <a:endParaRPr lang="ko-KR" altLang="en-US" smtClean="0"/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4608" y="1167285"/>
            <a:ext cx="8153400" cy="4495800"/>
          </a:xfrm>
        </p:spPr>
        <p:txBody>
          <a:bodyPr/>
          <a:lstStyle/>
          <a:p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개인용 </a:t>
            </a:r>
            <a:r>
              <a:rPr lang="ko-KR" altLang="en-US" sz="2400" b="1" dirty="0" err="1" smtClean="0">
                <a:latin typeface="맑은 고딕" pitchFamily="50" charset="-127"/>
                <a:ea typeface="맑은 고딕" pitchFamily="50" charset="-127"/>
              </a:rPr>
              <a:t>인터랙션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 패널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(Personal Interaction Panel) </a:t>
            </a:r>
          </a:p>
          <a:p>
            <a:pPr lvl="1"/>
            <a:r>
              <a:rPr lang="ko-KR" altLang="en-US" sz="2000" dirty="0" smtClean="0"/>
              <a:t>사용자가 </a:t>
            </a:r>
            <a:r>
              <a:rPr lang="en-US" altLang="ko-KR" sz="2000" dirty="0" smtClean="0">
                <a:solidFill>
                  <a:schemeClr val="accent2"/>
                </a:solidFill>
              </a:rPr>
              <a:t>HMD</a:t>
            </a:r>
            <a:r>
              <a:rPr lang="ko-KR" altLang="en-US" sz="2000" dirty="0" smtClean="0"/>
              <a:t>를 착용하고 접하게 되는 인터페이스는 특정한 형태로 고정 되어 있지 않기 때문에</a:t>
            </a:r>
            <a:r>
              <a:rPr lang="en-US" altLang="ko-KR" sz="2000" dirty="0" smtClean="0"/>
              <a:t>, </a:t>
            </a:r>
            <a:r>
              <a:rPr lang="ko-KR" altLang="en-US" sz="2000" dirty="0" smtClean="0">
                <a:solidFill>
                  <a:schemeClr val="accent2"/>
                </a:solidFill>
              </a:rPr>
              <a:t>필요한 목적에 따라 여러 가지 인터페이스</a:t>
            </a:r>
            <a:r>
              <a:rPr lang="ko-KR" altLang="en-US" sz="2000" dirty="0" smtClean="0"/>
              <a:t>가 개발되어 이용된다</a:t>
            </a:r>
            <a:r>
              <a:rPr lang="en-US" altLang="ko-KR" sz="2000" dirty="0" smtClean="0"/>
              <a:t>. </a:t>
            </a:r>
          </a:p>
        </p:txBody>
      </p:sp>
      <p:pic>
        <p:nvPicPr>
          <p:cNvPr id="46085" name="Picture 5" descr="EMB1e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2820988"/>
            <a:ext cx="2303462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6" name="Picture 7" descr="EMB1e4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5" y="2943225"/>
            <a:ext cx="2016125" cy="164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7" name="Picture 9" descr="EMB1e4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275" y="2943225"/>
            <a:ext cx="2016125" cy="164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8" name="Picture 11" descr="EMB1e9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5" y="4630738"/>
            <a:ext cx="2016125" cy="164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9" name="Picture 13" descr="EMB1e9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00" y="4641850"/>
            <a:ext cx="2019300" cy="164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90" name="Picture 15" descr="EMB1e9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4697413"/>
            <a:ext cx="2303462" cy="187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1266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C2A116BC-144C-4489-8556-C105AEC1A3A2}" type="slidenum">
              <a:rPr kumimoji="0" lang="en-US" altLang="ko-KR" smtClean="0"/>
              <a:pPr eaLnBrk="1" hangingPunct="1"/>
              <a:t>4</a:t>
            </a:fld>
            <a:endParaRPr kumimoji="0" lang="en-US" altLang="ko-KR" smtClean="0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증강현실</a:t>
            </a:r>
            <a:r>
              <a:rPr lang="en-US" altLang="ko-KR" dirty="0" smtClean="0"/>
              <a:t>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204864"/>
            <a:ext cx="8232460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83888" y="6084004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[</a:t>
            </a:r>
            <a:r>
              <a:rPr lang="en-US" altLang="ko-KR" b="1" dirty="0" err="1" smtClean="0"/>
              <a:t>Migram</a:t>
            </a:r>
            <a:r>
              <a:rPr lang="en-US" altLang="ko-KR" b="1" dirty="0" smtClean="0"/>
              <a:t>]</a:t>
            </a:r>
            <a:endParaRPr lang="ko-KR" altLang="en-US" b="1" dirty="0"/>
          </a:p>
        </p:txBody>
      </p:sp>
      <p:sp>
        <p:nvSpPr>
          <p:cNvPr id="2" name="직사각형 1"/>
          <p:cNvSpPr/>
          <p:nvPr/>
        </p:nvSpPr>
        <p:spPr>
          <a:xfrm>
            <a:off x="587367" y="1196752"/>
            <a:ext cx="83771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- Milgram </a:t>
            </a:r>
            <a:r>
              <a:rPr lang="ko-KR" altLang="en-US" dirty="0"/>
              <a:t>연구팀은 </a:t>
            </a:r>
            <a:r>
              <a:rPr lang="ko-KR" altLang="en-US" dirty="0" err="1"/>
              <a:t>현실환경과</a:t>
            </a:r>
            <a:r>
              <a:rPr lang="ko-KR" altLang="en-US" dirty="0"/>
              <a:t> </a:t>
            </a:r>
            <a:r>
              <a:rPr lang="ko-KR" altLang="en-US" dirty="0" err="1"/>
              <a:t>가상환경의</a:t>
            </a:r>
            <a:r>
              <a:rPr lang="ko-KR" altLang="en-US" dirty="0"/>
              <a:t> 양 극단 속에서 나타날 수 있는 </a:t>
            </a:r>
            <a:r>
              <a:rPr lang="ko-KR" altLang="en-US" b="1" u="sng" dirty="0">
                <a:solidFill>
                  <a:srgbClr val="C00000"/>
                </a:solidFill>
              </a:rPr>
              <a:t>다양한 형태의 컴퓨팅 플랫폼 기술</a:t>
            </a:r>
            <a:r>
              <a:rPr lang="ko-KR" altLang="en-US" dirty="0"/>
              <a:t>을 프레임워크로 제안함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2320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C2A116BC-144C-4489-8556-C105AEC1A3A2}" type="slidenum">
              <a:rPr kumimoji="0" lang="en-US" altLang="ko-KR" smtClean="0"/>
              <a:pPr eaLnBrk="1" hangingPunct="1"/>
              <a:t>5</a:t>
            </a:fld>
            <a:endParaRPr kumimoji="0" lang="en-US" altLang="ko-KR" smtClean="0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증강현실</a:t>
            </a:r>
            <a:r>
              <a:rPr lang="en-US" altLang="ko-KR" dirty="0" smtClean="0"/>
              <a:t>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700808"/>
            <a:ext cx="8232460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383888" y="5579948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[</a:t>
            </a:r>
            <a:r>
              <a:rPr lang="en-US" altLang="ko-KR" b="1" dirty="0" err="1" smtClean="0"/>
              <a:t>Migram</a:t>
            </a:r>
            <a:r>
              <a:rPr lang="en-US" altLang="ko-KR" b="1" dirty="0" smtClean="0"/>
              <a:t>]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47085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C2A116BC-144C-4489-8556-C105AEC1A3A2}" type="slidenum">
              <a:rPr kumimoji="0" lang="en-US" altLang="ko-KR" smtClean="0"/>
              <a:pPr eaLnBrk="1" hangingPunct="1"/>
              <a:t>6</a:t>
            </a:fld>
            <a:endParaRPr kumimoji="0" lang="en-US" altLang="ko-KR" smtClean="0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dirty="0" smtClean="0"/>
              <a:t>증강현실</a:t>
            </a:r>
            <a:r>
              <a:rPr lang="en-US" altLang="ko-KR" dirty="0" smtClean="0"/>
              <a:t>?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39552" y="1292562"/>
            <a:ext cx="8362224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현실환경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(Real)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실제 환경에 어떠한 것도 컴퓨터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모델링 되지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않은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상태</a:t>
            </a: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증강현실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(Augmented Reality)</a:t>
            </a:r>
          </a:p>
          <a:p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    실제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환경에 가상의 객체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정보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를 컴퓨터 </a:t>
            </a:r>
            <a:r>
              <a:rPr lang="ko-KR" altLang="en-US" sz="2000" dirty="0" err="1">
                <a:latin typeface="맑은 고딕" pitchFamily="50" charset="-127"/>
                <a:ea typeface="맑은 고딕" pitchFamily="50" charset="-127"/>
              </a:rPr>
              <a:t>모델링한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상태</a:t>
            </a: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증강가상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(Augmented </a:t>
            </a:r>
            <a:r>
              <a:rPr lang="en-US" altLang="ko-KR" sz="2400" b="1" dirty="0" err="1" smtClean="0">
                <a:latin typeface="맑은 고딕" pitchFamily="50" charset="-127"/>
                <a:ea typeface="맑은 고딕" pitchFamily="50" charset="-127"/>
              </a:rPr>
              <a:t>Virtuality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    가상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환경에 실제의 객체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정보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를 컴퓨터 </a:t>
            </a:r>
            <a:r>
              <a:rPr lang="ko-KR" altLang="en-US" sz="2000" dirty="0" err="1">
                <a:latin typeface="맑은 고딕" pitchFamily="50" charset="-127"/>
                <a:ea typeface="맑은 고딕" pitchFamily="50" charset="-127"/>
              </a:rPr>
              <a:t>모델링한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상태</a:t>
            </a: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Font typeface="Wingdings" pitchFamily="2" charset="2"/>
              <a:buChar char="§"/>
            </a:pP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가상환경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(Virtual)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사용자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환경의 모든 것이 컴퓨터 </a:t>
            </a:r>
            <a:r>
              <a:rPr lang="ko-KR" altLang="en-US" sz="2000" dirty="0" err="1">
                <a:latin typeface="맑은 고딕" pitchFamily="50" charset="-127"/>
                <a:ea typeface="맑은 고딕" pitchFamily="50" charset="-127"/>
              </a:rPr>
              <a:t>모델링된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상태</a:t>
            </a: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Font typeface="Wingdings" pitchFamily="2" charset="2"/>
              <a:buChar char="§"/>
            </a:pP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ko-KR" altLang="en-US" sz="2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혼합현실</a:t>
            </a:r>
            <a:r>
              <a:rPr lang="en-US" altLang="ko-KR" sz="24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(Mixed Reality)</a:t>
            </a:r>
          </a:p>
          <a:p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현실과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가상의 연속 프레임 상에 양 극단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현실환경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가상환경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을</a:t>
            </a: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제외한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중간 어느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지점에 컴퓨터 </a:t>
            </a:r>
            <a:r>
              <a:rPr lang="ko-KR" altLang="en-US" sz="2000" dirty="0" err="1">
                <a:latin typeface="맑은 고딕" pitchFamily="50" charset="-127"/>
                <a:ea typeface="맑은 고딕" pitchFamily="50" charset="-127"/>
              </a:rPr>
              <a:t>모델링된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 상태</a:t>
            </a:r>
          </a:p>
        </p:txBody>
      </p:sp>
    </p:spTree>
    <p:extLst>
      <p:ext uri="{BB962C8B-B14F-4D97-AF65-F5344CB8AC3E}">
        <p14:creationId xmlns:p14="http://schemas.microsoft.com/office/powerpoint/2010/main" val="24439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C2A116BC-144C-4489-8556-C105AEC1A3A2}" type="slidenum">
              <a:rPr kumimoji="0" lang="en-US" altLang="ko-KR" smtClean="0"/>
              <a:pPr eaLnBrk="1" hangingPunct="1"/>
              <a:t>7</a:t>
            </a:fld>
            <a:endParaRPr kumimoji="0" lang="en-US" altLang="ko-KR" smtClean="0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VR/AR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시스템 구성</a:t>
            </a:r>
            <a:endParaRPr lang="en-US" altLang="ko-KR" dirty="0"/>
          </a:p>
        </p:txBody>
      </p:sp>
      <p:pic>
        <p:nvPicPr>
          <p:cNvPr id="7" name="Picture 4" descr="D:\실용인터넷\book\출판사줄이미지\ch12\12-1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2060848"/>
            <a:ext cx="7696200" cy="3352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419872" y="5075094"/>
            <a:ext cx="36070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물체의 힘과 강도를 느끼게 하는 촉감</a:t>
            </a:r>
            <a:endParaRPr lang="ko-KR" altLang="en-US" sz="1600" b="1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C2A116BC-144C-4489-8556-C105AEC1A3A2}" type="slidenum">
              <a:rPr kumimoji="0" lang="en-US" altLang="ko-KR" smtClean="0"/>
              <a:pPr eaLnBrk="1" hangingPunct="1"/>
              <a:t>8</a:t>
            </a:fld>
            <a:endParaRPr kumimoji="0" lang="en-US" altLang="ko-KR" smtClean="0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VR/AR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41" y="2204864"/>
            <a:ext cx="8375724" cy="3232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23728" y="1556792"/>
            <a:ext cx="5750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가상</a:t>
            </a:r>
            <a:r>
              <a:rPr lang="en-US" altLang="ko-KR" sz="2400" b="1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2400" b="1" dirty="0" smtClean="0">
                <a:latin typeface="맑은 고딕" pitchFamily="50" charset="-127"/>
                <a:ea typeface="맑은 고딕" pitchFamily="50" charset="-127"/>
              </a:rPr>
              <a:t>증강현실분야에 대한 통합기술분류</a:t>
            </a:r>
            <a:endParaRPr lang="ko-KR" altLang="en-US" sz="2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08304" y="4509120"/>
            <a:ext cx="1273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b="1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합성</a:t>
            </a:r>
            <a:r>
              <a:rPr lang="en-US" altLang="ko-KR" sz="1400" b="1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601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슬라이드 번호 개체 틀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C2A116BC-144C-4489-8556-C105AEC1A3A2}" type="slidenum">
              <a:rPr kumimoji="0" lang="en-US" altLang="ko-KR" smtClean="0"/>
              <a:pPr eaLnBrk="1" hangingPunct="1"/>
              <a:t>9</a:t>
            </a:fld>
            <a:endParaRPr kumimoji="0" lang="en-US" altLang="ko-KR" smtClean="0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VR/AR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75272" y="1200090"/>
            <a:ext cx="8254521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ko-KR" altLang="en-US" sz="20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디스플레이 </a:t>
            </a:r>
            <a:r>
              <a:rPr lang="ko-KR" altLang="en-US" sz="20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기술</a:t>
            </a:r>
            <a:r>
              <a:rPr lang="en-US" altLang="ko-KR" sz="20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(Display Technology</a:t>
            </a:r>
            <a:r>
              <a:rPr lang="en-US" altLang="ko-KR" sz="20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가상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증강현실 속 몰입 </a:t>
            </a:r>
            <a:r>
              <a:rPr lang="ko-KR" altLang="en-US" sz="2000" dirty="0" err="1">
                <a:latin typeface="맑은 고딕" pitchFamily="50" charset="-127"/>
                <a:ea typeface="맑은 고딕" pitchFamily="50" charset="-127"/>
              </a:rPr>
              <a:t>콘텐츠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immersive experience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를 사용자가 감각적으로 경험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예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시각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청각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촉각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후각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미각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움직임 등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할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수 있도록 제공하는 표시장치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기술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HMD(H</a:t>
            </a:r>
            <a:r>
              <a:rPr lang="en-US" altLang="ko-KR" sz="2000" dirty="0" smtClean="0"/>
              <a:t>ead </a:t>
            </a:r>
            <a:r>
              <a:rPr lang="en-US" altLang="ko-KR" sz="2000" dirty="0"/>
              <a:t>mounted </a:t>
            </a:r>
            <a:r>
              <a:rPr lang="en-US" altLang="ko-KR" sz="2000" dirty="0" smtClean="0"/>
              <a:t>Display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sz="2000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000" b="1" dirty="0" err="1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트래킹</a:t>
            </a:r>
            <a:r>
              <a:rPr lang="ko-KR" altLang="en-US" sz="20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기술</a:t>
            </a:r>
            <a:r>
              <a:rPr lang="en-US" altLang="ko-KR" sz="20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(Tracking </a:t>
            </a:r>
            <a:r>
              <a:rPr lang="en-US" altLang="ko-KR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Technology</a:t>
            </a:r>
            <a:r>
              <a:rPr lang="en-US" altLang="ko-KR" sz="20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몰입 </a:t>
            </a:r>
            <a:r>
              <a:rPr lang="ko-KR" altLang="en-US" sz="2000" dirty="0" err="1">
                <a:latin typeface="맑은 고딕" pitchFamily="50" charset="-127"/>
                <a:ea typeface="맑은 고딕" pitchFamily="50" charset="-127"/>
              </a:rPr>
              <a:t>콘텐츠에서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 사용자의 생체 데이터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예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머리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손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발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몸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눈동자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움직임 등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를 실시간으로 추적하는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기술</a:t>
            </a: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000" b="1" dirty="0" err="1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렌더링</a:t>
            </a:r>
            <a:r>
              <a:rPr lang="ko-KR" altLang="en-US" sz="20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기술</a:t>
            </a:r>
            <a:r>
              <a:rPr lang="en-US" altLang="ko-KR" sz="20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(Rendering Technology</a:t>
            </a:r>
            <a:r>
              <a:rPr lang="en-US" altLang="ko-KR" sz="20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표시장치에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보여지는 몰입 </a:t>
            </a:r>
            <a:r>
              <a:rPr lang="ko-KR" altLang="en-US" sz="2000" dirty="0" err="1">
                <a:latin typeface="맑은 고딕" pitchFamily="50" charset="-127"/>
                <a:ea typeface="맑은 고딕" pitchFamily="50" charset="-127"/>
              </a:rPr>
              <a:t>콘텐츠를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 고해상도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고화질로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구현하는데 필요한 하드웨어 및 소프트웨어 기술</a:t>
            </a:r>
          </a:p>
          <a:p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sz="2000" b="1" dirty="0" err="1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인터랙션</a:t>
            </a:r>
            <a:r>
              <a:rPr lang="ko-KR" altLang="en-US" sz="20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및 사용자 인터페이스 기술</a:t>
            </a:r>
            <a:r>
              <a:rPr lang="en-US" altLang="ko-KR" sz="20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(Interaction &amp; User Interface Technology</a:t>
            </a:r>
            <a:r>
              <a:rPr lang="en-US" altLang="ko-KR" sz="20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가상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증강현실 속 몰입 콘텐츠를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인지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조작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입력할 수 있도록 돕는 상호작용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및 인터페이스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기술</a:t>
            </a:r>
          </a:p>
        </p:txBody>
      </p:sp>
    </p:spTree>
    <p:extLst>
      <p:ext uri="{BB962C8B-B14F-4D97-AF65-F5344CB8AC3E}">
        <p14:creationId xmlns:p14="http://schemas.microsoft.com/office/powerpoint/2010/main" val="251172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황토">
  <a:themeElements>
    <a:clrScheme name="황토 6">
      <a:dk1>
        <a:srgbClr val="000000"/>
      </a:dk1>
      <a:lt1>
        <a:srgbClr val="FFFFE1"/>
      </a:lt1>
      <a:dk2>
        <a:srgbClr val="330033"/>
      </a:dk2>
      <a:lt2>
        <a:srgbClr val="330033"/>
      </a:lt2>
      <a:accent1>
        <a:srgbClr val="CCCC99"/>
      </a:accent1>
      <a:accent2>
        <a:srgbClr val="FF0000"/>
      </a:accent2>
      <a:accent3>
        <a:srgbClr val="FFFFEE"/>
      </a:accent3>
      <a:accent4>
        <a:srgbClr val="000000"/>
      </a:accent4>
      <a:accent5>
        <a:srgbClr val="E2E2CA"/>
      </a:accent5>
      <a:accent6>
        <a:srgbClr val="E70000"/>
      </a:accent6>
      <a:hlink>
        <a:srgbClr val="990033"/>
      </a:hlink>
      <a:folHlink>
        <a:srgbClr val="B2B2B2"/>
      </a:folHlink>
    </a:clrScheme>
    <a:fontScheme name="황토">
      <a:majorFont>
        <a:latin typeface="HY견고딕"/>
        <a:ea typeface="HY견고딕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황토 1">
        <a:dk1>
          <a:srgbClr val="993300"/>
        </a:dk1>
        <a:lt1>
          <a:srgbClr val="CCCCCC"/>
        </a:lt1>
        <a:dk2>
          <a:srgbClr val="000000"/>
        </a:dk2>
        <a:lt2>
          <a:srgbClr val="FFFFFF"/>
        </a:lt2>
        <a:accent1>
          <a:srgbClr val="576F2B"/>
        </a:accent1>
        <a:accent2>
          <a:srgbClr val="666699"/>
        </a:accent2>
        <a:accent3>
          <a:srgbClr val="AAAAAA"/>
        </a:accent3>
        <a:accent4>
          <a:srgbClr val="AEAEAE"/>
        </a:accent4>
        <a:accent5>
          <a:srgbClr val="B4BBAC"/>
        </a:accent5>
        <a:accent6>
          <a:srgbClr val="5C5C8A"/>
        </a:accent6>
        <a:hlink>
          <a:srgbClr val="99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2">
        <a:dk1>
          <a:srgbClr val="993300"/>
        </a:dk1>
        <a:lt1>
          <a:srgbClr val="CCCCCC"/>
        </a:lt1>
        <a:dk2>
          <a:srgbClr val="330000"/>
        </a:dk2>
        <a:lt2>
          <a:srgbClr val="FFFFFF"/>
        </a:lt2>
        <a:accent1>
          <a:srgbClr val="996633"/>
        </a:accent1>
        <a:accent2>
          <a:srgbClr val="FF0000"/>
        </a:accent2>
        <a:accent3>
          <a:srgbClr val="ADAAAA"/>
        </a:accent3>
        <a:accent4>
          <a:srgbClr val="AEAEAE"/>
        </a:accent4>
        <a:accent5>
          <a:srgbClr val="CAB8AD"/>
        </a:accent5>
        <a:accent6>
          <a:srgbClr val="E70000"/>
        </a:accent6>
        <a:hlink>
          <a:srgbClr val="FF3300"/>
        </a:hlink>
        <a:folHlink>
          <a:srgbClr val="CC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3">
        <a:dk1>
          <a:srgbClr val="79788A"/>
        </a:dk1>
        <a:lt1>
          <a:srgbClr val="FFFFFF"/>
        </a:lt1>
        <a:dk2>
          <a:srgbClr val="21203C"/>
        </a:dk2>
        <a:lt2>
          <a:srgbClr val="FFFFCC"/>
        </a:lt2>
        <a:accent1>
          <a:srgbClr val="476077"/>
        </a:accent1>
        <a:accent2>
          <a:srgbClr val="676C5A"/>
        </a:accent2>
        <a:accent3>
          <a:srgbClr val="ABABAF"/>
        </a:accent3>
        <a:accent4>
          <a:srgbClr val="DADADA"/>
        </a:accent4>
        <a:accent5>
          <a:srgbClr val="B1B6BD"/>
        </a:accent5>
        <a:accent6>
          <a:srgbClr val="5D6151"/>
        </a:accent6>
        <a:hlink>
          <a:srgbClr val="666699"/>
        </a:hlink>
        <a:folHlink>
          <a:srgbClr val="8CB0A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4">
        <a:dk1>
          <a:srgbClr val="455B41"/>
        </a:dk1>
        <a:lt1>
          <a:srgbClr val="FFFFCC"/>
        </a:lt1>
        <a:dk2>
          <a:srgbClr val="79A994"/>
        </a:dk2>
        <a:lt2>
          <a:srgbClr val="FFFFCC"/>
        </a:lt2>
        <a:accent1>
          <a:srgbClr val="517087"/>
        </a:accent1>
        <a:accent2>
          <a:srgbClr val="666699"/>
        </a:accent2>
        <a:accent3>
          <a:srgbClr val="BED1C8"/>
        </a:accent3>
        <a:accent4>
          <a:srgbClr val="DADAAE"/>
        </a:accent4>
        <a:accent5>
          <a:srgbClr val="B3BBC3"/>
        </a:accent5>
        <a:accent6>
          <a:srgbClr val="5C5C8A"/>
        </a:accent6>
        <a:hlink>
          <a:srgbClr val="993300"/>
        </a:hlink>
        <a:folHlink>
          <a:srgbClr val="A4AF6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황토 5">
        <a:dk1>
          <a:srgbClr val="330000"/>
        </a:dk1>
        <a:lt1>
          <a:srgbClr val="FF9900"/>
        </a:lt1>
        <a:dk2>
          <a:srgbClr val="FFFFFF"/>
        </a:dk2>
        <a:lt2>
          <a:srgbClr val="8B3111"/>
        </a:lt2>
        <a:accent1>
          <a:srgbClr val="DD6D07"/>
        </a:accent1>
        <a:accent2>
          <a:srgbClr val="CC9900"/>
        </a:accent2>
        <a:accent3>
          <a:srgbClr val="FFCAAA"/>
        </a:accent3>
        <a:accent4>
          <a:srgbClr val="2A0000"/>
        </a:accent4>
        <a:accent5>
          <a:srgbClr val="EBBAAA"/>
        </a:accent5>
        <a:accent6>
          <a:srgbClr val="B98A00"/>
        </a:accent6>
        <a:hlink>
          <a:srgbClr val="CC330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6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CCCC99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E2E2CA"/>
        </a:accent5>
        <a:accent6>
          <a:srgbClr val="E70000"/>
        </a:accent6>
        <a:hlink>
          <a:srgbClr val="9900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7">
        <a:dk1>
          <a:srgbClr val="000000"/>
        </a:dk1>
        <a:lt1>
          <a:srgbClr val="FFFFFF"/>
        </a:lt1>
        <a:dk2>
          <a:srgbClr val="000000"/>
        </a:dk2>
        <a:lt2>
          <a:srgbClr val="891411"/>
        </a:lt2>
        <a:accent1>
          <a:srgbClr val="4F917E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B2C7C0"/>
        </a:accent5>
        <a:accent6>
          <a:srgbClr val="B98A00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8">
        <a:dk1>
          <a:srgbClr val="000000"/>
        </a:dk1>
        <a:lt1>
          <a:srgbClr val="FFFFFF"/>
        </a:lt1>
        <a:dk2>
          <a:srgbClr val="CC0000"/>
        </a:dk2>
        <a:lt2>
          <a:srgbClr val="999966"/>
        </a:lt2>
        <a:accent1>
          <a:srgbClr val="CCCCCC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B9B95C"/>
        </a:accent6>
        <a:hlink>
          <a:srgbClr val="666699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9">
        <a:dk1>
          <a:srgbClr val="000000"/>
        </a:dk1>
        <a:lt1>
          <a:srgbClr val="FFFFFF"/>
        </a:lt1>
        <a:dk2>
          <a:srgbClr val="FF0000"/>
        </a:dk2>
        <a:lt2>
          <a:srgbClr val="009999"/>
        </a:lt2>
        <a:accent1>
          <a:srgbClr val="C7B505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E0D7AA"/>
        </a:accent5>
        <a:accent6>
          <a:srgbClr val="E7E75C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황토 10">
        <a:dk1>
          <a:srgbClr val="000000"/>
        </a:dk1>
        <a:lt1>
          <a:srgbClr val="FFFFFF"/>
        </a:lt1>
        <a:dk2>
          <a:srgbClr val="660033"/>
        </a:dk2>
        <a:lt2>
          <a:srgbClr val="666699"/>
        </a:lt2>
        <a:accent1>
          <a:srgbClr val="95A3D1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C8CEE5"/>
        </a:accent5>
        <a:accent6>
          <a:srgbClr val="E7E75C"/>
        </a:accent6>
        <a:hlink>
          <a:srgbClr val="5A84D8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황토</Template>
  <TotalTime>46598</TotalTime>
  <Words>1723</Words>
  <Application>Microsoft Office PowerPoint</Application>
  <PresentationFormat>화면 슬라이드 쇼(4:3)</PresentationFormat>
  <Paragraphs>320</Paragraphs>
  <Slides>39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39</vt:i4>
      </vt:variant>
    </vt:vector>
  </HeadingPairs>
  <TitlesOfParts>
    <vt:vector size="54" baseType="lpstr">
      <vt:lpstr>HY견고딕</vt:lpstr>
      <vt:lpstr>HY헤드라인M</vt:lpstr>
      <vt:lpstr>굴림</vt:lpstr>
      <vt:lpstr>맑은 고딕</vt:lpstr>
      <vt:lpstr>바탕체</vt:lpstr>
      <vt:lpstr>Arial</vt:lpstr>
      <vt:lpstr>Impact</vt:lpstr>
      <vt:lpstr>Tahoma</vt:lpstr>
      <vt:lpstr>Times</vt:lpstr>
      <vt:lpstr>Times New Roman</vt:lpstr>
      <vt:lpstr>Verdana</vt:lpstr>
      <vt:lpstr>Wingdings</vt:lpstr>
      <vt:lpstr>황토</vt:lpstr>
      <vt:lpstr>Image</vt:lpstr>
      <vt:lpstr>비트맵 이미지</vt:lpstr>
      <vt:lpstr>PowerPoint 프레젠테이션</vt:lpstr>
      <vt:lpstr>가상현실이란?</vt:lpstr>
      <vt:lpstr>증강현실?</vt:lpstr>
      <vt:lpstr>증강현실?</vt:lpstr>
      <vt:lpstr>증강현실?</vt:lpstr>
      <vt:lpstr>증강현실?</vt:lpstr>
      <vt:lpstr>VR/AR</vt:lpstr>
      <vt:lpstr>VR/AR</vt:lpstr>
      <vt:lpstr>VR/AR</vt:lpstr>
      <vt:lpstr>가상현실의 분류</vt:lpstr>
      <vt:lpstr>가상현실의 분류</vt:lpstr>
      <vt:lpstr>가상현실의 분류</vt:lpstr>
      <vt:lpstr>가상현실의 분류</vt:lpstr>
      <vt:lpstr>가상현실의 기술동향</vt:lpstr>
      <vt:lpstr>증강현실(AR: Augmented Reality)</vt:lpstr>
      <vt:lpstr>증강현실의 유형 분류</vt:lpstr>
      <vt:lpstr>증강현실의 유형 분류</vt:lpstr>
      <vt:lpstr>증강현실 시스템의 구성 </vt:lpstr>
      <vt:lpstr>증강현실 시스템 구현에 필요한 기술</vt:lpstr>
      <vt:lpstr>이미지 캡쳐 및 3D모델링(3D Modeling)</vt:lpstr>
      <vt:lpstr>사용자 위치 추적 (Tracking)</vt:lpstr>
      <vt:lpstr>카메라 교정 (Camera calibration)</vt:lpstr>
      <vt:lpstr>카메라 교정 (Camera calibration)</vt:lpstr>
      <vt:lpstr>출력 장치 (Display Devices)</vt:lpstr>
      <vt:lpstr>Video See / Head-Mounted Display</vt:lpstr>
      <vt:lpstr>증강 현실의 응용 분야 </vt:lpstr>
      <vt:lpstr>현실/가상 세계의 융합기술 사용 예 (1)</vt:lpstr>
      <vt:lpstr>현실/가상 세계의 융합기술 사용 예 (2)</vt:lpstr>
      <vt:lpstr>현실/가상 세계의 융합기술 사용 예 (2)</vt:lpstr>
      <vt:lpstr>현실/가상 세계의 융합기술 사용 예 (3)</vt:lpstr>
      <vt:lpstr>현실/가상 세계의 융합기술 사용 예 (3)</vt:lpstr>
      <vt:lpstr>현실/가상 세계의 융합기술 사용 예 (4)</vt:lpstr>
      <vt:lpstr>현실/가상 세계의 융합기술 사용 예 (4)</vt:lpstr>
      <vt:lpstr>현실/가상 세계의 융합기술 사용 예 (4)</vt:lpstr>
      <vt:lpstr>현실/가상 세계의 융합기술 사용 예 (5)</vt:lpstr>
      <vt:lpstr>현실/가상 세계의 융합기술 사용 예 (6)</vt:lpstr>
      <vt:lpstr>현실/가상 세계의 융합기술 사용 예 (7)</vt:lpstr>
      <vt:lpstr>현실/가상 세계의 융합기술 사용 예 (8)</vt:lpstr>
      <vt:lpstr>현실/가상 세계의 융합기술 사용 예 (9)</vt:lpstr>
    </vt:vector>
  </TitlesOfParts>
  <Company>(주)신성이엔지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하철현</dc:creator>
  <cp:lastModifiedBy>Ryumduck Oh</cp:lastModifiedBy>
  <cp:revision>3470</cp:revision>
  <dcterms:created xsi:type="dcterms:W3CDTF">2001-09-13T06:26:38Z</dcterms:created>
  <dcterms:modified xsi:type="dcterms:W3CDTF">2020-11-22T16:00:11Z</dcterms:modified>
</cp:coreProperties>
</file>